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9"/>
  </p:notesMasterIdLst>
  <p:sldIdLst>
    <p:sldId id="256" r:id="rId2"/>
    <p:sldId id="257" r:id="rId3"/>
    <p:sldId id="258" r:id="rId4"/>
    <p:sldId id="259" r:id="rId5"/>
    <p:sldId id="261" r:id="rId6"/>
    <p:sldId id="262" r:id="rId7"/>
    <p:sldId id="270" r:id="rId8"/>
  </p:sldIdLst>
  <p:sldSz cx="10691813" cy="7559675"/>
  <p:notesSz cx="7559675" cy="10691813"/>
  <p:embeddedFontLst>
    <p:embeddedFont>
      <p:font typeface="Noto Sans Black" panose="020B0502040504020204" pitchFamily="34" charset="0"/>
      <p:regular r:id="rId10"/>
      <p:bold r:id="rId11"/>
      <p:italic r:id="rId12"/>
      <p:boldItalic r:id="rId13"/>
    </p:embeddedFont>
    <p:embeddedFont>
      <p:font typeface="Noto Sans Light" panose="020B0502040504020204" pitchFamily="34" charset="0"/>
      <p:regular r:id="rId14"/>
      <p:bold r:id="rId15"/>
      <p:italic r:id="rId16"/>
      <p:boldItalic r:id="rId17"/>
    </p:embeddedFont>
    <p:embeddedFont>
      <p:font typeface="Noto Sans Medium" panose="020B0502040504020204" pitchFamily="34" charset="0"/>
      <p:regular r:id="rId18"/>
      <p:bold r:id="rId19"/>
      <p:italic r:id="rId20"/>
      <p:boldItalic r:id="rId21"/>
    </p:embeddedFont>
    <p:embeddedFont>
      <p:font typeface="Noto Sans SemiBold" panose="020B0502040504020204" pitchFamily="34" charset="0"/>
      <p:regular r:id="rId22"/>
      <p:bold r:id="rId23"/>
      <p:italic r:id="rId24"/>
      <p:boldItalic r:id="rId25"/>
    </p:embeddedFont>
    <p:embeddedFont>
      <p:font typeface="Open Sans" panose="020B060603050402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A1F7"/>
    <a:srgbClr val="0872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98"/>
    <p:restoredTop sz="94168"/>
  </p:normalViewPr>
  <p:slideViewPr>
    <p:cSldViewPr snapToGrid="0">
      <p:cViewPr>
        <p:scale>
          <a:sx n="84" d="100"/>
          <a:sy n="84" d="100"/>
        </p:scale>
        <p:origin x="536" y="-688"/>
      </p:cViewPr>
      <p:guideLst>
        <p:guide orient="horz" pos="2381"/>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font" Target="fonts/font1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font" Target="fonts/font1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font" Target="fonts/font19.fntdata"/><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font" Target="fonts/font18.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04517" y="685800"/>
            <a:ext cx="4849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55ea77da85_0_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55ea77da8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55ea77da85_0_6: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55ea77da8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55ea77da85_0_10: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55ea77da8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55ea77da85_0_18: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55ea77da8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55ea77da85_0_2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55ea77da8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7EFBFA24-B793-3FC7-DE08-A50459696D9F}"/>
            </a:ext>
          </a:extLst>
        </p:cNvPr>
        <p:cNvGrpSpPr/>
        <p:nvPr/>
      </p:nvGrpSpPr>
      <p:grpSpPr>
        <a:xfrm>
          <a:off x="0" y="0"/>
          <a:ext cx="0" cy="0"/>
          <a:chOff x="0" y="0"/>
          <a:chExt cx="0" cy="0"/>
        </a:xfrm>
      </p:grpSpPr>
      <p:sp>
        <p:nvSpPr>
          <p:cNvPr id="170" name="Google Shape;170;g156eaf579b8_0_105:notes">
            <a:extLst>
              <a:ext uri="{FF2B5EF4-FFF2-40B4-BE49-F238E27FC236}">
                <a16:creationId xmlns:a16="http://schemas.microsoft.com/office/drawing/2014/main" id="{D574267B-2B99-7D84-5303-069E951F8EDF}"/>
              </a:ext>
            </a:extLst>
          </p:cNvPr>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56eaf579b8_0_105:notes">
            <a:extLst>
              <a:ext uri="{FF2B5EF4-FFF2-40B4-BE49-F238E27FC236}">
                <a16:creationId xmlns:a16="http://schemas.microsoft.com/office/drawing/2014/main" id="{3AADBCFF-6DCB-8FC0-09EF-4B574B60C5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6729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64478" y="1094388"/>
            <a:ext cx="9963000" cy="3017100"/>
          </a:xfrm>
          <a:prstGeom prst="rect">
            <a:avLst/>
          </a:prstGeom>
        </p:spPr>
        <p:txBody>
          <a:bodyPr spcFirstLastPara="1" wrap="square" lIns="104875" tIns="104875" rIns="104875" bIns="104875" anchor="b" anchorCtr="0">
            <a:norm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1" name="Google Shape;11;p2"/>
          <p:cNvSpPr txBox="1">
            <a:spLocks noGrp="1"/>
          </p:cNvSpPr>
          <p:nvPr>
            <p:ph type="subTitle" idx="1"/>
          </p:nvPr>
        </p:nvSpPr>
        <p:spPr>
          <a:xfrm>
            <a:off x="364468" y="4165643"/>
            <a:ext cx="9963000" cy="1165200"/>
          </a:xfrm>
          <a:prstGeom prst="rect">
            <a:avLst/>
          </a:prstGeom>
        </p:spPr>
        <p:txBody>
          <a:bodyPr spcFirstLastPara="1" wrap="square" lIns="104875" tIns="104875" rIns="104875" bIns="104875" anchor="t" anchorCtr="0">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12" name="Google Shape;12;p2"/>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64468" y="1625801"/>
            <a:ext cx="9963000" cy="2886000"/>
          </a:xfrm>
          <a:prstGeom prst="rect">
            <a:avLst/>
          </a:prstGeom>
        </p:spPr>
        <p:txBody>
          <a:bodyPr spcFirstLastPara="1" wrap="square" lIns="104875" tIns="104875" rIns="104875" bIns="104875" anchor="b" anchorCtr="0">
            <a:normAutofit/>
          </a:bodyPr>
          <a:lstStyle>
            <a:lvl1pPr lvl="0" algn="ctr">
              <a:spcBef>
                <a:spcPts val="0"/>
              </a:spcBef>
              <a:spcAft>
                <a:spcPts val="0"/>
              </a:spcAft>
              <a:buSzPts val="13800"/>
              <a:buNone/>
              <a:defRPr sz="13800"/>
            </a:lvl1pPr>
            <a:lvl2pPr lvl="1" algn="ctr">
              <a:spcBef>
                <a:spcPts val="0"/>
              </a:spcBef>
              <a:spcAft>
                <a:spcPts val="0"/>
              </a:spcAft>
              <a:buSzPts val="13800"/>
              <a:buNone/>
              <a:defRPr sz="13800"/>
            </a:lvl2pPr>
            <a:lvl3pPr lvl="2" algn="ctr">
              <a:spcBef>
                <a:spcPts val="0"/>
              </a:spcBef>
              <a:spcAft>
                <a:spcPts val="0"/>
              </a:spcAft>
              <a:buSzPts val="13800"/>
              <a:buNone/>
              <a:defRPr sz="13800"/>
            </a:lvl3pPr>
            <a:lvl4pPr lvl="3" algn="ctr">
              <a:spcBef>
                <a:spcPts val="0"/>
              </a:spcBef>
              <a:spcAft>
                <a:spcPts val="0"/>
              </a:spcAft>
              <a:buSzPts val="13800"/>
              <a:buNone/>
              <a:defRPr sz="13800"/>
            </a:lvl4pPr>
            <a:lvl5pPr lvl="4" algn="ctr">
              <a:spcBef>
                <a:spcPts val="0"/>
              </a:spcBef>
              <a:spcAft>
                <a:spcPts val="0"/>
              </a:spcAft>
              <a:buSzPts val="13800"/>
              <a:buNone/>
              <a:defRPr sz="13800"/>
            </a:lvl5pPr>
            <a:lvl6pPr lvl="5" algn="ctr">
              <a:spcBef>
                <a:spcPts val="0"/>
              </a:spcBef>
              <a:spcAft>
                <a:spcPts val="0"/>
              </a:spcAft>
              <a:buSzPts val="13800"/>
              <a:buNone/>
              <a:defRPr sz="13800"/>
            </a:lvl6pPr>
            <a:lvl7pPr lvl="6" algn="ctr">
              <a:spcBef>
                <a:spcPts val="0"/>
              </a:spcBef>
              <a:spcAft>
                <a:spcPts val="0"/>
              </a:spcAft>
              <a:buSzPts val="13800"/>
              <a:buNone/>
              <a:defRPr sz="13800"/>
            </a:lvl7pPr>
            <a:lvl8pPr lvl="7" algn="ctr">
              <a:spcBef>
                <a:spcPts val="0"/>
              </a:spcBef>
              <a:spcAft>
                <a:spcPts val="0"/>
              </a:spcAft>
              <a:buSzPts val="13800"/>
              <a:buNone/>
              <a:defRPr sz="13800"/>
            </a:lvl8pPr>
            <a:lvl9pPr lvl="8" algn="ctr">
              <a:spcBef>
                <a:spcPts val="0"/>
              </a:spcBef>
              <a:spcAft>
                <a:spcPts val="0"/>
              </a:spcAft>
              <a:buSzPts val="13800"/>
              <a:buNone/>
              <a:defRPr sz="13800"/>
            </a:lvl9pPr>
          </a:lstStyle>
          <a:p>
            <a:r>
              <a:t>xx%</a:t>
            </a:r>
          </a:p>
        </p:txBody>
      </p:sp>
      <p:sp>
        <p:nvSpPr>
          <p:cNvPr id="46" name="Google Shape;46;p11"/>
          <p:cNvSpPr txBox="1">
            <a:spLocks noGrp="1"/>
          </p:cNvSpPr>
          <p:nvPr>
            <p:ph type="body" idx="1"/>
          </p:nvPr>
        </p:nvSpPr>
        <p:spPr>
          <a:xfrm>
            <a:off x="364468" y="4633192"/>
            <a:ext cx="9963000" cy="1911900"/>
          </a:xfrm>
          <a:prstGeom prst="rect">
            <a:avLst/>
          </a:prstGeom>
        </p:spPr>
        <p:txBody>
          <a:bodyPr spcFirstLastPara="1" wrap="square" lIns="104875" tIns="104875" rIns="104875" bIns="104875" anchor="t" anchorCtr="0">
            <a:normAutofit/>
          </a:bodyPr>
          <a:lstStyle>
            <a:lvl1pPr marL="457200" lvl="0" indent="-361950" algn="ctr">
              <a:spcBef>
                <a:spcPts val="0"/>
              </a:spcBef>
              <a:spcAft>
                <a:spcPts val="0"/>
              </a:spcAft>
              <a:buSzPts val="21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47" name="Google Shape;47;p11"/>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64468" y="3161354"/>
            <a:ext cx="9963000" cy="1237200"/>
          </a:xfrm>
          <a:prstGeom prst="rect">
            <a:avLst/>
          </a:prstGeom>
        </p:spPr>
        <p:txBody>
          <a:bodyPr spcFirstLastPara="1" wrap="square" lIns="104875" tIns="104875" rIns="104875" bIns="104875" anchor="ctr" anchorCtr="0">
            <a:normAutofit/>
          </a:bodyPr>
          <a:lstStyle>
            <a:lvl1pPr lvl="0" algn="ctr">
              <a:spcBef>
                <a:spcPts val="0"/>
              </a:spcBef>
              <a:spcAft>
                <a:spcPts val="0"/>
              </a:spcAft>
              <a:buSzPts val="4100"/>
              <a:buNone/>
              <a:defRPr sz="4100"/>
            </a:lvl1pPr>
            <a:lvl2pPr lvl="1" algn="ctr">
              <a:spcBef>
                <a:spcPts val="0"/>
              </a:spcBef>
              <a:spcAft>
                <a:spcPts val="0"/>
              </a:spcAft>
              <a:buSzPts val="4100"/>
              <a:buNone/>
              <a:defRPr sz="4100"/>
            </a:lvl2pPr>
            <a:lvl3pPr lvl="2" algn="ctr">
              <a:spcBef>
                <a:spcPts val="0"/>
              </a:spcBef>
              <a:spcAft>
                <a:spcPts val="0"/>
              </a:spcAft>
              <a:buSzPts val="4100"/>
              <a:buNone/>
              <a:defRPr sz="4100"/>
            </a:lvl3pPr>
            <a:lvl4pPr lvl="3" algn="ctr">
              <a:spcBef>
                <a:spcPts val="0"/>
              </a:spcBef>
              <a:spcAft>
                <a:spcPts val="0"/>
              </a:spcAft>
              <a:buSzPts val="4100"/>
              <a:buNone/>
              <a:defRPr sz="4100"/>
            </a:lvl4pPr>
            <a:lvl5pPr lvl="4" algn="ctr">
              <a:spcBef>
                <a:spcPts val="0"/>
              </a:spcBef>
              <a:spcAft>
                <a:spcPts val="0"/>
              </a:spcAft>
              <a:buSzPts val="4100"/>
              <a:buNone/>
              <a:defRPr sz="4100"/>
            </a:lvl5pPr>
            <a:lvl6pPr lvl="5" algn="ctr">
              <a:spcBef>
                <a:spcPts val="0"/>
              </a:spcBef>
              <a:spcAft>
                <a:spcPts val="0"/>
              </a:spcAft>
              <a:buSzPts val="4100"/>
              <a:buNone/>
              <a:defRPr sz="4100"/>
            </a:lvl6pPr>
            <a:lvl7pPr lvl="6" algn="ctr">
              <a:spcBef>
                <a:spcPts val="0"/>
              </a:spcBef>
              <a:spcAft>
                <a:spcPts val="0"/>
              </a:spcAft>
              <a:buSzPts val="4100"/>
              <a:buNone/>
              <a:defRPr sz="4100"/>
            </a:lvl7pPr>
            <a:lvl8pPr lvl="7" algn="ctr">
              <a:spcBef>
                <a:spcPts val="0"/>
              </a:spcBef>
              <a:spcAft>
                <a:spcPts val="0"/>
              </a:spcAft>
              <a:buSzPts val="4100"/>
              <a:buNone/>
              <a:defRPr sz="4100"/>
            </a:lvl8pPr>
            <a:lvl9pPr lvl="8" algn="ctr">
              <a:spcBef>
                <a:spcPts val="0"/>
              </a:spcBef>
              <a:spcAft>
                <a:spcPts val="0"/>
              </a:spcAft>
              <a:buSzPts val="4100"/>
              <a:buNone/>
              <a:defRPr sz="4100"/>
            </a:lvl9pPr>
          </a:lstStyle>
          <a:p>
            <a:endParaRPr/>
          </a:p>
        </p:txBody>
      </p:sp>
      <p:sp>
        <p:nvSpPr>
          <p:cNvPr id="15" name="Google Shape;15;p3"/>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64468" y="654105"/>
            <a:ext cx="9963000" cy="841800"/>
          </a:xfrm>
          <a:prstGeom prst="rect">
            <a:avLst/>
          </a:prstGeom>
        </p:spPr>
        <p:txBody>
          <a:bodyPr spcFirstLastPara="1" wrap="square" lIns="104875" tIns="104875" rIns="104875" bIns="10487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8" name="Google Shape;18;p4"/>
          <p:cNvSpPr txBox="1">
            <a:spLocks noGrp="1"/>
          </p:cNvSpPr>
          <p:nvPr>
            <p:ph type="body" idx="1"/>
          </p:nvPr>
        </p:nvSpPr>
        <p:spPr>
          <a:xfrm>
            <a:off x="364468" y="1693927"/>
            <a:ext cx="9963000" cy="5021400"/>
          </a:xfrm>
          <a:prstGeom prst="rect">
            <a:avLst/>
          </a:prstGeom>
        </p:spPr>
        <p:txBody>
          <a:bodyPr spcFirstLastPara="1" wrap="square" lIns="104875" tIns="104875" rIns="104875" bIns="104875" anchor="t" anchorCtr="0">
            <a:normAutofit/>
          </a:bodyPr>
          <a:lstStyle>
            <a:lvl1pPr marL="457200" lvl="0" indent="-361950">
              <a:spcBef>
                <a:spcPts val="0"/>
              </a:spcBef>
              <a:spcAft>
                <a:spcPts val="0"/>
              </a:spcAft>
              <a:buSzPts val="21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9" name="Google Shape;19;p4"/>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64468" y="654105"/>
            <a:ext cx="9963000" cy="841800"/>
          </a:xfrm>
          <a:prstGeom prst="rect">
            <a:avLst/>
          </a:prstGeom>
        </p:spPr>
        <p:txBody>
          <a:bodyPr spcFirstLastPara="1" wrap="square" lIns="104875" tIns="104875" rIns="104875" bIns="10487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5"/>
          <p:cNvSpPr txBox="1">
            <a:spLocks noGrp="1"/>
          </p:cNvSpPr>
          <p:nvPr>
            <p:ph type="body" idx="1"/>
          </p:nvPr>
        </p:nvSpPr>
        <p:spPr>
          <a:xfrm>
            <a:off x="364468" y="1693927"/>
            <a:ext cx="4677000" cy="5021400"/>
          </a:xfrm>
          <a:prstGeom prst="rect">
            <a:avLst/>
          </a:prstGeom>
        </p:spPr>
        <p:txBody>
          <a:bodyPr spcFirstLastPara="1" wrap="square" lIns="104875" tIns="104875" rIns="104875" bIns="104875" anchor="t" anchorCtr="0">
            <a:normAutofit/>
          </a:bodyPr>
          <a:lstStyle>
            <a:lvl1pPr marL="457200" lvl="0" indent="-330200">
              <a:spcBef>
                <a:spcPts val="0"/>
              </a:spcBef>
              <a:spcAft>
                <a:spcPts val="0"/>
              </a:spcAft>
              <a:buSzPts val="1600"/>
              <a:buChar char="●"/>
              <a:defRPr sz="16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23" name="Google Shape;23;p5"/>
          <p:cNvSpPr txBox="1">
            <a:spLocks noGrp="1"/>
          </p:cNvSpPr>
          <p:nvPr>
            <p:ph type="body" idx="2"/>
          </p:nvPr>
        </p:nvSpPr>
        <p:spPr>
          <a:xfrm>
            <a:off x="5650483" y="1693927"/>
            <a:ext cx="4677000" cy="5021400"/>
          </a:xfrm>
          <a:prstGeom prst="rect">
            <a:avLst/>
          </a:prstGeom>
        </p:spPr>
        <p:txBody>
          <a:bodyPr spcFirstLastPara="1" wrap="square" lIns="104875" tIns="104875" rIns="104875" bIns="104875" anchor="t" anchorCtr="0">
            <a:normAutofit/>
          </a:bodyPr>
          <a:lstStyle>
            <a:lvl1pPr marL="457200" lvl="0" indent="-330200">
              <a:spcBef>
                <a:spcPts val="0"/>
              </a:spcBef>
              <a:spcAft>
                <a:spcPts val="0"/>
              </a:spcAft>
              <a:buSzPts val="1600"/>
              <a:buChar char="●"/>
              <a:defRPr sz="16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24" name="Google Shape;24;p5"/>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64468" y="654105"/>
            <a:ext cx="9963000" cy="841800"/>
          </a:xfrm>
          <a:prstGeom prst="rect">
            <a:avLst/>
          </a:prstGeom>
        </p:spPr>
        <p:txBody>
          <a:bodyPr spcFirstLastPara="1" wrap="square" lIns="104875" tIns="104875" rIns="104875" bIns="10487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7" name="Google Shape;27;p6"/>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64468" y="816630"/>
            <a:ext cx="3283500" cy="1110900"/>
          </a:xfrm>
          <a:prstGeom prst="rect">
            <a:avLst/>
          </a:prstGeom>
        </p:spPr>
        <p:txBody>
          <a:bodyPr spcFirstLastPara="1" wrap="square" lIns="104875" tIns="104875" rIns="104875" bIns="104875" anchor="b" anchorCtr="0">
            <a:norm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30" name="Google Shape;30;p7"/>
          <p:cNvSpPr txBox="1">
            <a:spLocks noGrp="1"/>
          </p:cNvSpPr>
          <p:nvPr>
            <p:ph type="body" idx="1"/>
          </p:nvPr>
        </p:nvSpPr>
        <p:spPr>
          <a:xfrm>
            <a:off x="364468" y="2042457"/>
            <a:ext cx="3283500" cy="4673100"/>
          </a:xfrm>
          <a:prstGeom prst="rect">
            <a:avLst/>
          </a:prstGeom>
        </p:spPr>
        <p:txBody>
          <a:bodyPr spcFirstLastPara="1" wrap="square" lIns="104875" tIns="104875" rIns="104875" bIns="104875" anchor="t" anchorCtr="0">
            <a:norm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31" name="Google Shape;31;p7"/>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73245" y="661638"/>
            <a:ext cx="7445700" cy="6012600"/>
          </a:xfrm>
          <a:prstGeom prst="rect">
            <a:avLst/>
          </a:prstGeom>
        </p:spPr>
        <p:txBody>
          <a:bodyPr spcFirstLastPara="1" wrap="square" lIns="104875" tIns="104875" rIns="104875" bIns="104875" anchor="ctr" anchorCtr="0">
            <a:normAutofit/>
          </a:bodyPr>
          <a:lstStyle>
            <a:lvl1pPr lvl="0">
              <a:spcBef>
                <a:spcPts val="0"/>
              </a:spcBef>
              <a:spcAft>
                <a:spcPts val="0"/>
              </a:spcAft>
              <a:buSzPts val="5500"/>
              <a:buNone/>
              <a:defRPr sz="5500"/>
            </a:lvl1pPr>
            <a:lvl2pPr lvl="1">
              <a:spcBef>
                <a:spcPts val="0"/>
              </a:spcBef>
              <a:spcAft>
                <a:spcPts val="0"/>
              </a:spcAft>
              <a:buSzPts val="5500"/>
              <a:buNone/>
              <a:defRPr sz="5500"/>
            </a:lvl2pPr>
            <a:lvl3pPr lvl="2">
              <a:spcBef>
                <a:spcPts val="0"/>
              </a:spcBef>
              <a:spcAft>
                <a:spcPts val="0"/>
              </a:spcAft>
              <a:buSzPts val="5500"/>
              <a:buNone/>
              <a:defRPr sz="5500"/>
            </a:lvl3pPr>
            <a:lvl4pPr lvl="3">
              <a:spcBef>
                <a:spcPts val="0"/>
              </a:spcBef>
              <a:spcAft>
                <a:spcPts val="0"/>
              </a:spcAft>
              <a:buSzPts val="5500"/>
              <a:buNone/>
              <a:defRPr sz="5500"/>
            </a:lvl4pPr>
            <a:lvl5pPr lvl="4">
              <a:spcBef>
                <a:spcPts val="0"/>
              </a:spcBef>
              <a:spcAft>
                <a:spcPts val="0"/>
              </a:spcAft>
              <a:buSzPts val="5500"/>
              <a:buNone/>
              <a:defRPr sz="5500"/>
            </a:lvl5pPr>
            <a:lvl6pPr lvl="5">
              <a:spcBef>
                <a:spcPts val="0"/>
              </a:spcBef>
              <a:spcAft>
                <a:spcPts val="0"/>
              </a:spcAft>
              <a:buSzPts val="5500"/>
              <a:buNone/>
              <a:defRPr sz="5500"/>
            </a:lvl6pPr>
            <a:lvl7pPr lvl="6">
              <a:spcBef>
                <a:spcPts val="0"/>
              </a:spcBef>
              <a:spcAft>
                <a:spcPts val="0"/>
              </a:spcAft>
              <a:buSzPts val="5500"/>
              <a:buNone/>
              <a:defRPr sz="5500"/>
            </a:lvl7pPr>
            <a:lvl8pPr lvl="7">
              <a:spcBef>
                <a:spcPts val="0"/>
              </a:spcBef>
              <a:spcAft>
                <a:spcPts val="0"/>
              </a:spcAft>
              <a:buSzPts val="5500"/>
              <a:buNone/>
              <a:defRPr sz="5500"/>
            </a:lvl8pPr>
            <a:lvl9pPr lvl="8">
              <a:spcBef>
                <a:spcPts val="0"/>
              </a:spcBef>
              <a:spcAft>
                <a:spcPts val="0"/>
              </a:spcAft>
              <a:buSzPts val="5500"/>
              <a:buNone/>
              <a:defRPr sz="5500"/>
            </a:lvl9pPr>
          </a:lstStyle>
          <a:p>
            <a:endParaRPr/>
          </a:p>
        </p:txBody>
      </p:sp>
      <p:sp>
        <p:nvSpPr>
          <p:cNvPr id="34" name="Google Shape;34;p8"/>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5346000" y="-184"/>
            <a:ext cx="5346000" cy="7560000"/>
          </a:xfrm>
          <a:prstGeom prst="rect">
            <a:avLst/>
          </a:prstGeom>
          <a:solidFill>
            <a:schemeClr val="lt2"/>
          </a:solidFill>
          <a:ln>
            <a:noFill/>
          </a:ln>
        </p:spPr>
        <p:txBody>
          <a:bodyPr spcFirstLastPara="1" wrap="square" lIns="104875" tIns="104875" rIns="104875" bIns="10487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310447" y="1812541"/>
            <a:ext cx="4730100" cy="2178600"/>
          </a:xfrm>
          <a:prstGeom prst="rect">
            <a:avLst/>
          </a:prstGeom>
        </p:spPr>
        <p:txBody>
          <a:bodyPr spcFirstLastPara="1" wrap="square" lIns="104875" tIns="104875" rIns="104875" bIns="10487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38" name="Google Shape;38;p9"/>
          <p:cNvSpPr txBox="1">
            <a:spLocks noGrp="1"/>
          </p:cNvSpPr>
          <p:nvPr>
            <p:ph type="subTitle" idx="1"/>
          </p:nvPr>
        </p:nvSpPr>
        <p:spPr>
          <a:xfrm>
            <a:off x="310447" y="4120005"/>
            <a:ext cx="4730100" cy="1815300"/>
          </a:xfrm>
          <a:prstGeom prst="rect">
            <a:avLst/>
          </a:prstGeom>
        </p:spPr>
        <p:txBody>
          <a:bodyPr spcFirstLastPara="1" wrap="square" lIns="104875" tIns="104875" rIns="104875" bIns="10487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39" name="Google Shape;39;p9"/>
          <p:cNvSpPr txBox="1">
            <a:spLocks noGrp="1"/>
          </p:cNvSpPr>
          <p:nvPr>
            <p:ph type="body" idx="2"/>
          </p:nvPr>
        </p:nvSpPr>
        <p:spPr>
          <a:xfrm>
            <a:off x="5775715" y="1064257"/>
            <a:ext cx="4486500" cy="5431200"/>
          </a:xfrm>
          <a:prstGeom prst="rect">
            <a:avLst/>
          </a:prstGeom>
        </p:spPr>
        <p:txBody>
          <a:bodyPr spcFirstLastPara="1" wrap="square" lIns="104875" tIns="104875" rIns="104875" bIns="104875" anchor="ctr" anchorCtr="0">
            <a:normAutofit/>
          </a:bodyPr>
          <a:lstStyle>
            <a:lvl1pPr marL="457200" lvl="0" indent="-361950">
              <a:spcBef>
                <a:spcPts val="0"/>
              </a:spcBef>
              <a:spcAft>
                <a:spcPts val="0"/>
              </a:spcAft>
              <a:buSzPts val="21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40" name="Google Shape;40;p9"/>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64468" y="6218168"/>
            <a:ext cx="7014300" cy="889200"/>
          </a:xfrm>
          <a:prstGeom prst="rect">
            <a:avLst/>
          </a:prstGeom>
        </p:spPr>
        <p:txBody>
          <a:bodyPr spcFirstLastPara="1" wrap="square" lIns="104875" tIns="104875" rIns="104875" bIns="104875" anchor="ctr" anchorCtr="0">
            <a:normAutofit/>
          </a:bodyPr>
          <a:lstStyle>
            <a:lvl1pPr marL="457200" lvl="0" indent="-228600">
              <a:lnSpc>
                <a:spcPct val="100000"/>
              </a:lnSpc>
              <a:spcBef>
                <a:spcPts val="0"/>
              </a:spcBef>
              <a:spcAft>
                <a:spcPts val="0"/>
              </a:spcAft>
              <a:buSzPts val="2100"/>
              <a:buNone/>
              <a:defRPr/>
            </a:lvl1pPr>
          </a:lstStyle>
          <a:p>
            <a:endParaRPr/>
          </a:p>
        </p:txBody>
      </p:sp>
      <p:sp>
        <p:nvSpPr>
          <p:cNvPr id="43" name="Google Shape;43;p10"/>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64468" y="654105"/>
            <a:ext cx="9963000" cy="841800"/>
          </a:xfrm>
          <a:prstGeom prst="rect">
            <a:avLst/>
          </a:prstGeom>
          <a:noFill/>
          <a:ln>
            <a:noFill/>
          </a:ln>
        </p:spPr>
        <p:txBody>
          <a:bodyPr spcFirstLastPara="1" wrap="square" lIns="104875" tIns="104875" rIns="104875" bIns="104875" anchor="t" anchorCtr="0">
            <a:norm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7" name="Google Shape;7;p1"/>
          <p:cNvSpPr txBox="1">
            <a:spLocks noGrp="1"/>
          </p:cNvSpPr>
          <p:nvPr>
            <p:ph type="body" idx="1"/>
          </p:nvPr>
        </p:nvSpPr>
        <p:spPr>
          <a:xfrm>
            <a:off x="364468" y="1693927"/>
            <a:ext cx="9963000" cy="5021400"/>
          </a:xfrm>
          <a:prstGeom prst="rect">
            <a:avLst/>
          </a:prstGeom>
          <a:noFill/>
          <a:ln>
            <a:noFill/>
          </a:ln>
        </p:spPr>
        <p:txBody>
          <a:bodyPr spcFirstLastPara="1" wrap="square" lIns="104875" tIns="104875" rIns="104875" bIns="104875" anchor="t" anchorCtr="0">
            <a:normAutofit/>
          </a:bodyPr>
          <a:lstStyle>
            <a:lvl1pPr marL="457200" lvl="0" indent="-361950">
              <a:lnSpc>
                <a:spcPct val="115000"/>
              </a:lnSpc>
              <a:spcBef>
                <a:spcPts val="0"/>
              </a:spcBef>
              <a:spcAft>
                <a:spcPts val="0"/>
              </a:spcAft>
              <a:buClr>
                <a:schemeClr val="dk2"/>
              </a:buClr>
              <a:buSzPts val="2100"/>
              <a:buChar char="●"/>
              <a:defRPr sz="2100">
                <a:solidFill>
                  <a:schemeClr val="dk2"/>
                </a:solidFill>
              </a:defRPr>
            </a:lvl1pPr>
            <a:lvl2pPr marL="914400" lvl="1" indent="-330200">
              <a:lnSpc>
                <a:spcPct val="115000"/>
              </a:lnSpc>
              <a:spcBef>
                <a:spcPts val="0"/>
              </a:spcBef>
              <a:spcAft>
                <a:spcPts val="0"/>
              </a:spcAft>
              <a:buClr>
                <a:schemeClr val="dk2"/>
              </a:buClr>
              <a:buSzPts val="1600"/>
              <a:buChar char="○"/>
              <a:defRPr sz="1600">
                <a:solidFill>
                  <a:schemeClr val="dk2"/>
                </a:solidFill>
              </a:defRPr>
            </a:lvl2pPr>
            <a:lvl3pPr marL="1371600" lvl="2" indent="-330200">
              <a:lnSpc>
                <a:spcPct val="115000"/>
              </a:lnSpc>
              <a:spcBef>
                <a:spcPts val="0"/>
              </a:spcBef>
              <a:spcAft>
                <a:spcPts val="0"/>
              </a:spcAft>
              <a:buClr>
                <a:schemeClr val="dk2"/>
              </a:buClr>
              <a:buSzPts val="1600"/>
              <a:buChar char="■"/>
              <a:defRPr sz="1600">
                <a:solidFill>
                  <a:schemeClr val="dk2"/>
                </a:solidFill>
              </a:defRPr>
            </a:lvl3pPr>
            <a:lvl4pPr marL="1828800" lvl="3" indent="-330200">
              <a:lnSpc>
                <a:spcPct val="115000"/>
              </a:lnSpc>
              <a:spcBef>
                <a:spcPts val="0"/>
              </a:spcBef>
              <a:spcAft>
                <a:spcPts val="0"/>
              </a:spcAft>
              <a:buClr>
                <a:schemeClr val="dk2"/>
              </a:buClr>
              <a:buSzPts val="1600"/>
              <a:buChar char="●"/>
              <a:defRPr sz="1600">
                <a:solidFill>
                  <a:schemeClr val="dk2"/>
                </a:solidFill>
              </a:defRPr>
            </a:lvl4pPr>
            <a:lvl5pPr marL="2286000" lvl="4" indent="-330200">
              <a:lnSpc>
                <a:spcPct val="115000"/>
              </a:lnSpc>
              <a:spcBef>
                <a:spcPts val="0"/>
              </a:spcBef>
              <a:spcAft>
                <a:spcPts val="0"/>
              </a:spcAft>
              <a:buClr>
                <a:schemeClr val="dk2"/>
              </a:buClr>
              <a:buSzPts val="1600"/>
              <a:buChar char="○"/>
              <a:defRPr sz="1600">
                <a:solidFill>
                  <a:schemeClr val="dk2"/>
                </a:solidFill>
              </a:defRPr>
            </a:lvl5pPr>
            <a:lvl6pPr marL="2743200" lvl="5" indent="-330200">
              <a:lnSpc>
                <a:spcPct val="115000"/>
              </a:lnSpc>
              <a:spcBef>
                <a:spcPts val="0"/>
              </a:spcBef>
              <a:spcAft>
                <a:spcPts val="0"/>
              </a:spcAft>
              <a:buClr>
                <a:schemeClr val="dk2"/>
              </a:buClr>
              <a:buSzPts val="1600"/>
              <a:buChar char="■"/>
              <a:defRPr sz="1600">
                <a:solidFill>
                  <a:schemeClr val="dk2"/>
                </a:solidFill>
              </a:defRPr>
            </a:lvl6pPr>
            <a:lvl7pPr marL="3200400" lvl="6" indent="-330200">
              <a:lnSpc>
                <a:spcPct val="115000"/>
              </a:lnSpc>
              <a:spcBef>
                <a:spcPts val="0"/>
              </a:spcBef>
              <a:spcAft>
                <a:spcPts val="0"/>
              </a:spcAft>
              <a:buClr>
                <a:schemeClr val="dk2"/>
              </a:buClr>
              <a:buSzPts val="1600"/>
              <a:buChar char="●"/>
              <a:defRPr sz="1600">
                <a:solidFill>
                  <a:schemeClr val="dk2"/>
                </a:solidFill>
              </a:defRPr>
            </a:lvl7pPr>
            <a:lvl8pPr marL="3657600" lvl="7" indent="-330200">
              <a:lnSpc>
                <a:spcPct val="115000"/>
              </a:lnSpc>
              <a:spcBef>
                <a:spcPts val="0"/>
              </a:spcBef>
              <a:spcAft>
                <a:spcPts val="0"/>
              </a:spcAft>
              <a:buClr>
                <a:schemeClr val="dk2"/>
              </a:buClr>
              <a:buSzPts val="1600"/>
              <a:buChar char="○"/>
              <a:defRPr sz="1600">
                <a:solidFill>
                  <a:schemeClr val="dk2"/>
                </a:solidFill>
              </a:defRPr>
            </a:lvl8pPr>
            <a:lvl9pPr marL="4114800" lvl="8" indent="-330200">
              <a:lnSpc>
                <a:spcPct val="115000"/>
              </a:lnSpc>
              <a:spcBef>
                <a:spcPts val="0"/>
              </a:spcBef>
              <a:spcAft>
                <a:spcPts val="0"/>
              </a:spcAft>
              <a:buClr>
                <a:schemeClr val="dk2"/>
              </a:buClr>
              <a:buSzPts val="1600"/>
              <a:buChar char="■"/>
              <a:defRPr sz="1600">
                <a:solidFill>
                  <a:schemeClr val="dk2"/>
                </a:solidFill>
              </a:defRPr>
            </a:lvl9pPr>
          </a:lstStyle>
          <a:p>
            <a:endParaRPr/>
          </a:p>
        </p:txBody>
      </p:sp>
      <p:sp>
        <p:nvSpPr>
          <p:cNvPr id="8" name="Google Shape;8;p1"/>
          <p:cNvSpPr txBox="1">
            <a:spLocks noGrp="1"/>
          </p:cNvSpPr>
          <p:nvPr>
            <p:ph type="sldNum" idx="12"/>
          </p:nvPr>
        </p:nvSpPr>
        <p:spPr>
          <a:xfrm>
            <a:off x="9906772" y="6854072"/>
            <a:ext cx="641700" cy="578400"/>
          </a:xfrm>
          <a:prstGeom prst="rect">
            <a:avLst/>
          </a:prstGeom>
          <a:noFill/>
          <a:ln>
            <a:noFill/>
          </a:ln>
        </p:spPr>
        <p:txBody>
          <a:bodyPr spcFirstLastPara="1" wrap="square" lIns="104875" tIns="104875" rIns="104875" bIns="104875" anchor="ctr" anchorCtr="0">
            <a:normAutofit/>
          </a:bodyPr>
          <a:lstStyle>
            <a:lvl1pPr lvl="0" algn="r">
              <a:buNone/>
              <a:defRPr sz="1100">
                <a:solidFill>
                  <a:schemeClr val="dk2"/>
                </a:solidFill>
              </a:defRPr>
            </a:lvl1pPr>
            <a:lvl2pPr lvl="1" algn="r">
              <a:buNone/>
              <a:defRPr sz="1100">
                <a:solidFill>
                  <a:schemeClr val="dk2"/>
                </a:solidFill>
              </a:defRPr>
            </a:lvl2pPr>
            <a:lvl3pPr lvl="2" algn="r">
              <a:buNone/>
              <a:defRPr sz="1100">
                <a:solidFill>
                  <a:schemeClr val="dk2"/>
                </a:solidFill>
              </a:defRPr>
            </a:lvl3pPr>
            <a:lvl4pPr lvl="3" algn="r">
              <a:buNone/>
              <a:defRPr sz="1100">
                <a:solidFill>
                  <a:schemeClr val="dk2"/>
                </a:solidFill>
              </a:defRPr>
            </a:lvl4pPr>
            <a:lvl5pPr lvl="4" algn="r">
              <a:buNone/>
              <a:defRPr sz="1100">
                <a:solidFill>
                  <a:schemeClr val="dk2"/>
                </a:solidFill>
              </a:defRPr>
            </a:lvl5pPr>
            <a:lvl6pPr lvl="5" algn="r">
              <a:buNone/>
              <a:defRPr sz="1100">
                <a:solidFill>
                  <a:schemeClr val="dk2"/>
                </a:solidFill>
              </a:defRPr>
            </a:lvl6pPr>
            <a:lvl7pPr lvl="6" algn="r">
              <a:buNone/>
              <a:defRPr sz="1100">
                <a:solidFill>
                  <a:schemeClr val="dk2"/>
                </a:solidFill>
              </a:defRPr>
            </a:lvl7pPr>
            <a:lvl8pPr lvl="7" algn="r">
              <a:buNone/>
              <a:defRPr sz="1100">
                <a:solidFill>
                  <a:schemeClr val="dk2"/>
                </a:solidFill>
              </a:defRPr>
            </a:lvl8pPr>
            <a:lvl9pPr lvl="8" algn="r">
              <a:buNone/>
              <a:defRPr sz="11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www.jefaisundon.com/"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hyperlink" Target="https://www.google.com/url?sa=t&amp;source=web&amp;rct=j&amp;opi=89978449&amp;url=https://apps.apple.com/fr/app/chretiens-tv/id1535071517&amp;ved=2ahUKEwj0r9a3oduRAxUnNPsDHXNNOHMQFnoECBYQAQ&amp;usg=AOvVaw2MatuugkYr8J8L4coKeqxy" TargetMode="External"/><Relationship Id="rId13"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hyperlink" Target="https://www.facebook.com/journalchretien" TargetMode="External"/><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applicationschretiennes.com/" TargetMode="External"/><Relationship Id="rId11" Type="http://schemas.openxmlformats.org/officeDocument/2006/relationships/hyperlink" Target="https://www.youtube.com/c/CHR&#201;TIENSTV?sub_confirmation=1" TargetMode="External"/><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hyperlink" Target="https://www.amazon.fr/Subsplash-Inc-Journal-Chr&#233;tien/dp/B08KXZ6BH4" TargetMode="External"/><Relationship Id="rId4" Type="http://schemas.openxmlformats.org/officeDocument/2006/relationships/image" Target="../media/image6.png"/><Relationship Id="rId9" Type="http://schemas.openxmlformats.org/officeDocument/2006/relationships/hyperlink" Target="https://channelstore.roku.com/fr-fr/details/13e9372cc3caf207d411ed522be0bd7f:28f4ae4c2fcf63ffc6041efd6e118837/chretiens-tv" TargetMode="External"/><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chretiens.com/"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 2">
            <a:extLst>
              <a:ext uri="{FF2B5EF4-FFF2-40B4-BE49-F238E27FC236}">
                <a16:creationId xmlns:a16="http://schemas.microsoft.com/office/drawing/2014/main" id="{750F280B-7887-C1D6-19AB-12C1C4547963}"/>
              </a:ext>
            </a:extLst>
          </p:cNvPr>
          <p:cNvPicPr>
            <a:picLocks noChangeAspect="1"/>
          </p:cNvPicPr>
          <p:nvPr/>
        </p:nvPicPr>
        <p:blipFill>
          <a:blip r:embed="rId3"/>
          <a:srcRect/>
          <a:stretch/>
        </p:blipFill>
        <p:spPr>
          <a:xfrm>
            <a:off x="0" y="-678426"/>
            <a:ext cx="9134168" cy="5706176"/>
          </a:xfrm>
          <a:prstGeom prst="rect">
            <a:avLst/>
          </a:prstGeom>
        </p:spPr>
      </p:pic>
      <p:grpSp>
        <p:nvGrpSpPr>
          <p:cNvPr id="13" name="Groupe 12">
            <a:extLst>
              <a:ext uri="{FF2B5EF4-FFF2-40B4-BE49-F238E27FC236}">
                <a16:creationId xmlns:a16="http://schemas.microsoft.com/office/drawing/2014/main" id="{23CD36D7-C91D-FF3B-293E-B02D8EFCC987}"/>
              </a:ext>
            </a:extLst>
          </p:cNvPr>
          <p:cNvGrpSpPr/>
          <p:nvPr/>
        </p:nvGrpSpPr>
        <p:grpSpPr>
          <a:xfrm>
            <a:off x="486814" y="509297"/>
            <a:ext cx="6988453" cy="2308324"/>
            <a:chOff x="502270" y="1826705"/>
            <a:chExt cx="6182987" cy="2308324"/>
          </a:xfrm>
        </p:grpSpPr>
        <p:sp>
          <p:nvSpPr>
            <p:cNvPr id="4" name="ZoneTexte 3">
              <a:extLst>
                <a:ext uri="{FF2B5EF4-FFF2-40B4-BE49-F238E27FC236}">
                  <a16:creationId xmlns:a16="http://schemas.microsoft.com/office/drawing/2014/main" id="{8DF59829-B49F-DAC0-368C-E8F5C951F32D}"/>
                </a:ext>
              </a:extLst>
            </p:cNvPr>
            <p:cNvSpPr txBox="1"/>
            <p:nvPr/>
          </p:nvSpPr>
          <p:spPr>
            <a:xfrm>
              <a:off x="712858" y="1826705"/>
              <a:ext cx="5972399" cy="2308324"/>
            </a:xfrm>
            <a:prstGeom prst="rect">
              <a:avLst/>
            </a:prstGeom>
            <a:noFill/>
          </p:spPr>
          <p:txBody>
            <a:bodyPr wrap="square" rtlCol="0">
              <a:spAutoFit/>
            </a:bodyPr>
            <a:lstStyle/>
            <a:p>
              <a:r>
                <a:rPr lang="fr-FR" sz="4800" b="1" i="1" dirty="0">
                  <a:solidFill>
                    <a:srgbClr val="04A1F7"/>
                  </a:solidFill>
                  <a:latin typeface="Noto Sans Black" panose="020B0502040504020204" pitchFamily="34" charset="0"/>
                  <a:ea typeface="Noto Sans Black" panose="020B0502040504020204" pitchFamily="34" charset="0"/>
                  <a:cs typeface="Noto Sans Black" panose="020B0502040504020204" pitchFamily="34" charset="0"/>
                </a:rPr>
                <a:t> Devenez partenaire</a:t>
              </a:r>
            </a:p>
            <a:p>
              <a:r>
                <a:rPr lang="fr-FR" sz="4800" b="1" i="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 de Chrétiens TV</a:t>
              </a:r>
            </a:p>
            <a:p>
              <a:r>
                <a:rPr lang="fr-FR" sz="4800" b="1" i="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Live 24/7</a:t>
              </a:r>
            </a:p>
          </p:txBody>
        </p:sp>
        <p:cxnSp>
          <p:nvCxnSpPr>
            <p:cNvPr id="9" name="Connecteur droit 8">
              <a:extLst>
                <a:ext uri="{FF2B5EF4-FFF2-40B4-BE49-F238E27FC236}">
                  <a16:creationId xmlns:a16="http://schemas.microsoft.com/office/drawing/2014/main" id="{4627E70E-D2FF-9F27-FB91-EA166148C235}"/>
                </a:ext>
              </a:extLst>
            </p:cNvPr>
            <p:cNvCxnSpPr>
              <a:cxnSpLocks/>
            </p:cNvCxnSpPr>
            <p:nvPr/>
          </p:nvCxnSpPr>
          <p:spPr>
            <a:xfrm flipH="1">
              <a:off x="502270" y="2016000"/>
              <a:ext cx="338639" cy="1888256"/>
            </a:xfrm>
            <a:prstGeom prst="line">
              <a:avLst/>
            </a:prstGeom>
            <a:ln w="38100">
              <a:solidFill>
                <a:srgbClr val="04A1F7"/>
              </a:solidFill>
            </a:ln>
          </p:spPr>
          <p:style>
            <a:lnRef idx="1">
              <a:schemeClr val="accent1"/>
            </a:lnRef>
            <a:fillRef idx="0">
              <a:schemeClr val="accent1"/>
            </a:fillRef>
            <a:effectRef idx="0">
              <a:schemeClr val="accent1"/>
            </a:effectRef>
            <a:fontRef idx="minor">
              <a:schemeClr val="tx1"/>
            </a:fontRef>
          </p:style>
        </p:cxnSp>
      </p:grpSp>
      <p:pic>
        <p:nvPicPr>
          <p:cNvPr id="17" name="Image 16">
            <a:extLst>
              <a:ext uri="{FF2B5EF4-FFF2-40B4-BE49-F238E27FC236}">
                <a16:creationId xmlns:a16="http://schemas.microsoft.com/office/drawing/2014/main" id="{83497938-1856-2949-AAB9-06ED6BC94061}"/>
              </a:ext>
            </a:extLst>
          </p:cNvPr>
          <p:cNvPicPr>
            <a:picLocks noChangeAspect="1"/>
          </p:cNvPicPr>
          <p:nvPr/>
        </p:nvPicPr>
        <p:blipFill>
          <a:blip r:embed="rId4"/>
          <a:srcRect/>
          <a:stretch/>
        </p:blipFill>
        <p:spPr>
          <a:xfrm>
            <a:off x="-1" y="4972827"/>
            <a:ext cx="10691813" cy="2937176"/>
          </a:xfrm>
          <a:prstGeom prst="rect">
            <a:avLst/>
          </a:prstGeom>
        </p:spPr>
      </p:pic>
      <p:pic>
        <p:nvPicPr>
          <p:cNvPr id="55" name="Google Shape;55;p13"/>
          <p:cNvPicPr preferRelativeResize="0"/>
          <p:nvPr/>
        </p:nvPicPr>
        <p:blipFill>
          <a:blip r:embed="rId5"/>
          <a:srcRect/>
          <a:stretch/>
        </p:blipFill>
        <p:spPr>
          <a:xfrm>
            <a:off x="3129085" y="1059624"/>
            <a:ext cx="6729919" cy="448549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pic>
        <p:nvPicPr>
          <p:cNvPr id="16" name="Image 15" descr="Une image contenant Visage humain, homme, habits, personne&#10;&#10;Le contenu généré par l’IA peut être incorrect.">
            <a:extLst>
              <a:ext uri="{FF2B5EF4-FFF2-40B4-BE49-F238E27FC236}">
                <a16:creationId xmlns:a16="http://schemas.microsoft.com/office/drawing/2014/main" id="{E6E27E66-C0FF-58B8-28AF-2532AC0AA42D}"/>
              </a:ext>
            </a:extLst>
          </p:cNvPr>
          <p:cNvPicPr>
            <a:picLocks noChangeAspect="1"/>
          </p:cNvPicPr>
          <p:nvPr/>
        </p:nvPicPr>
        <p:blipFill>
          <a:blip r:embed="rId3"/>
          <a:stretch>
            <a:fillRect/>
          </a:stretch>
        </p:blipFill>
        <p:spPr>
          <a:xfrm>
            <a:off x="4859985" y="619311"/>
            <a:ext cx="5450210" cy="1743649"/>
          </a:xfrm>
          <a:prstGeom prst="rect">
            <a:avLst/>
          </a:prstGeom>
        </p:spPr>
      </p:pic>
      <p:pic>
        <p:nvPicPr>
          <p:cNvPr id="14" name="Image 13">
            <a:extLst>
              <a:ext uri="{FF2B5EF4-FFF2-40B4-BE49-F238E27FC236}">
                <a16:creationId xmlns:a16="http://schemas.microsoft.com/office/drawing/2014/main" id="{8D9F444D-2A97-C298-C2AD-045E18EB027D}"/>
              </a:ext>
            </a:extLst>
          </p:cNvPr>
          <p:cNvPicPr>
            <a:picLocks noChangeAspect="1"/>
          </p:cNvPicPr>
          <p:nvPr/>
        </p:nvPicPr>
        <p:blipFill>
          <a:blip r:embed="rId4"/>
          <a:srcRect/>
          <a:stretch/>
        </p:blipFill>
        <p:spPr>
          <a:xfrm>
            <a:off x="0" y="2581437"/>
            <a:ext cx="10691814" cy="5276912"/>
          </a:xfrm>
          <a:prstGeom prst="rect">
            <a:avLst/>
          </a:prstGeom>
        </p:spPr>
      </p:pic>
      <p:pic>
        <p:nvPicPr>
          <p:cNvPr id="2" name="Image 1">
            <a:extLst>
              <a:ext uri="{FF2B5EF4-FFF2-40B4-BE49-F238E27FC236}">
                <a16:creationId xmlns:a16="http://schemas.microsoft.com/office/drawing/2014/main" id="{0B0CCB22-D7AD-D443-59FE-2E341252F516}"/>
              </a:ext>
            </a:extLst>
          </p:cNvPr>
          <p:cNvPicPr>
            <a:picLocks noChangeAspect="1"/>
          </p:cNvPicPr>
          <p:nvPr/>
        </p:nvPicPr>
        <p:blipFill>
          <a:blip r:embed="rId5"/>
          <a:srcRect/>
          <a:stretch/>
        </p:blipFill>
        <p:spPr>
          <a:xfrm>
            <a:off x="0" y="-186811"/>
            <a:ext cx="9350477" cy="7012858"/>
          </a:xfrm>
          <a:prstGeom prst="rect">
            <a:avLst/>
          </a:prstGeom>
        </p:spPr>
      </p:pic>
      <p:sp>
        <p:nvSpPr>
          <p:cNvPr id="65" name="Google Shape;65;p14"/>
          <p:cNvSpPr txBox="1"/>
          <p:nvPr/>
        </p:nvSpPr>
        <p:spPr>
          <a:xfrm>
            <a:off x="627140" y="1246838"/>
            <a:ext cx="375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6" name="Google Shape;66;p14"/>
          <p:cNvSpPr txBox="1"/>
          <p:nvPr/>
        </p:nvSpPr>
        <p:spPr>
          <a:xfrm>
            <a:off x="500562" y="1344907"/>
            <a:ext cx="4031774" cy="4450419"/>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0"/>
              </a:spcBef>
              <a:spcAft>
                <a:spcPts val="0"/>
              </a:spcAft>
              <a:buNone/>
            </a:pPr>
            <a:r>
              <a:rPr lang="fr" sz="1650" b="1" i="1" dirty="0">
                <a:solidFill>
                  <a:schemeClr val="tx1">
                    <a:lumMod val="65000"/>
                    <a:lumOff val="35000"/>
                  </a:schemeClr>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Chrétiens TV est une chaîne de télévision chrétienne incluse dans la box de l’opérateur Free (Canal 246). </a:t>
            </a:r>
          </a:p>
          <a:p>
            <a:pPr lvl="0">
              <a:lnSpc>
                <a:spcPct val="140000"/>
              </a:lnSpc>
            </a:pPr>
            <a:r>
              <a:rPr lang="fr" sz="1650" b="1" i="1" dirty="0">
                <a:solidFill>
                  <a:schemeClr val="tx1">
                    <a:lumMod val="65000"/>
                    <a:lumOff val="35000"/>
                  </a:schemeClr>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Elle offre l’opportunité à toutes les églises protestantes ou évangéliques qui enseignent la saine doctrine de pouvoir diffuser leurs cultes, enseignements bibliques, émissions chrétiennes et clips musicaux à la télévision. Pour plus d’information, contactez-nous au +33769138397 ou sur </a:t>
            </a:r>
            <a:r>
              <a:rPr lang="fr" sz="1650" b="1" i="1" dirty="0" err="1">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admin@chretiens.info</a:t>
            </a:r>
            <a:endParaRPr sz="1650" b="1"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endParaRPr>
          </a:p>
        </p:txBody>
      </p:sp>
      <p:sp>
        <p:nvSpPr>
          <p:cNvPr id="67" name="Google Shape;67;p14"/>
          <p:cNvSpPr txBox="1"/>
          <p:nvPr/>
        </p:nvSpPr>
        <p:spPr>
          <a:xfrm>
            <a:off x="4783911" y="2497601"/>
            <a:ext cx="5305800" cy="3508623"/>
          </a:xfrm>
          <a:prstGeom prst="rect">
            <a:avLst/>
          </a:prstGeom>
          <a:noFill/>
          <a:ln>
            <a:noFill/>
          </a:ln>
        </p:spPr>
        <p:txBody>
          <a:bodyPr spcFirstLastPara="1" wrap="square" lIns="91425" tIns="91425" rIns="91425" bIns="91425" anchor="t" anchorCtr="0">
            <a:spAutoFit/>
          </a:bodyPr>
          <a:lstStyle/>
          <a:p>
            <a:pPr lvl="0">
              <a:lnSpc>
                <a:spcPct val="150000"/>
              </a:lnSpc>
              <a:buClr>
                <a:schemeClr val="dk1"/>
              </a:buClr>
              <a:buSzPts val="1100"/>
            </a:pPr>
            <a:r>
              <a:rPr lang="fr-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Notre mission est claire : propager la bonne nouvelle, défendre la saine doctrine et promouvoir les initiatives chrétiennes édifiantes à la télévision. </a:t>
            </a:r>
          </a:p>
          <a:p>
            <a:pPr lvl="0">
              <a:lnSpc>
                <a:spcPct val="150000"/>
              </a:lnSpc>
              <a:buClr>
                <a:schemeClr val="dk1"/>
              </a:buClr>
              <a:buSzPts val="1100"/>
            </a:pPr>
            <a:r>
              <a:rPr lang="fr-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Nous sommes fiers de collaborer avec des églises, des artistes et des producteurs chrétiens pour proposer des clips musicaux inspirants, des documentaires percutants, des enseignements bibliques profonds et des talk-shows visant à nourrir la foi des croyants et cultiver leur relation avec Dieu.</a:t>
            </a:r>
            <a:endParaRPr lang="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p:txBody>
      </p:sp>
      <p:sp>
        <p:nvSpPr>
          <p:cNvPr id="69" name="Google Shape;69;p14"/>
          <p:cNvSpPr txBox="1"/>
          <p:nvPr/>
        </p:nvSpPr>
        <p:spPr>
          <a:xfrm>
            <a:off x="3065416" y="6163204"/>
            <a:ext cx="7402287" cy="1200298"/>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fr" sz="1100" b="1" dirty="0">
                <a:solidFill>
                  <a:srgbClr val="0872BC"/>
                </a:solidFill>
                <a:latin typeface="Noto Sans Light" panose="020B0502040504020204" pitchFamily="34" charset="0"/>
                <a:ea typeface="Noto Sans Light" panose="020B0502040504020204" pitchFamily="34" charset="0"/>
                <a:cs typeface="Noto Sans Light" panose="020B0502040504020204" pitchFamily="34" charset="0"/>
                <a:sym typeface="Open Sans"/>
              </a:rPr>
              <a:t>NOUS CROYONS AU POUVOIR DU PARTENARIAT </a:t>
            </a:r>
            <a:r>
              <a:rPr lang="fr" sz="1100" dirty="0">
                <a:solidFill>
                  <a:schemeClr val="dk1"/>
                </a:solidFill>
                <a:latin typeface="Noto Sans Medium" panose="020B0502040504020204" pitchFamily="34" charset="0"/>
                <a:ea typeface="Noto Sans Medium" panose="020B0502040504020204" pitchFamily="34" charset="0"/>
                <a:cs typeface="Noto Sans Medium" panose="020B0502040504020204" pitchFamily="34" charset="0"/>
                <a:sym typeface="Open Sans"/>
              </a:rPr>
              <a:t>; </a:t>
            </a:r>
            <a:r>
              <a:rPr lang="fr" sz="1100" dirty="0">
                <a:solidFill>
                  <a:schemeClr val="tx1">
                    <a:lumMod val="65000"/>
                    <a:lumOff val="35000"/>
                  </a:schemeClr>
                </a:solidFill>
                <a:latin typeface="Noto Sans Medium" panose="020B0502040504020204" pitchFamily="34" charset="0"/>
                <a:ea typeface="Noto Sans Medium" panose="020B0502040504020204" pitchFamily="34" charset="0"/>
                <a:cs typeface="Noto Sans Medium" panose="020B0502040504020204" pitchFamily="34" charset="0"/>
                <a:sym typeface="Open Sans"/>
              </a:rPr>
              <a:t>nous croyons que notre impact collectif peut être exponentiellement plus grand lorsque des chrétiens s’unissent avec des buts précis pour la gloire de Dieu. Ensemble, nous pouvons atteindre plus de gens avec l’Évangile ! Nous accueillons donc et cultivons des relations qui construisent le Royaume de Dieu.</a:t>
            </a:r>
            <a:endParaRPr sz="1100" dirty="0">
              <a:solidFill>
                <a:schemeClr val="tx1">
                  <a:lumMod val="65000"/>
                  <a:lumOff val="35000"/>
                </a:schemeClr>
              </a:solidFill>
              <a:latin typeface="Noto Sans Medium" panose="020B0502040504020204" pitchFamily="34" charset="0"/>
              <a:ea typeface="Noto Sans Medium" panose="020B0502040504020204" pitchFamily="34" charset="0"/>
              <a:cs typeface="Noto Sans Medium" panose="020B0502040504020204" pitchFamily="34" charset="0"/>
              <a:sym typeface="Open Sans"/>
            </a:endParaRPr>
          </a:p>
        </p:txBody>
      </p:sp>
      <p:sp>
        <p:nvSpPr>
          <p:cNvPr id="71" name="Google Shape;71;p14"/>
          <p:cNvSpPr txBox="1"/>
          <p:nvPr/>
        </p:nvSpPr>
        <p:spPr>
          <a:xfrm>
            <a:off x="6827875" y="4094425"/>
            <a:ext cx="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pSp>
        <p:nvGrpSpPr>
          <p:cNvPr id="6" name="Groupe 5">
            <a:extLst>
              <a:ext uri="{FF2B5EF4-FFF2-40B4-BE49-F238E27FC236}">
                <a16:creationId xmlns:a16="http://schemas.microsoft.com/office/drawing/2014/main" id="{57EA4E0D-5E0E-B289-1DF1-7FB54B884BE7}"/>
              </a:ext>
            </a:extLst>
          </p:cNvPr>
          <p:cNvGrpSpPr/>
          <p:nvPr/>
        </p:nvGrpSpPr>
        <p:grpSpPr>
          <a:xfrm>
            <a:off x="635143" y="301113"/>
            <a:ext cx="6798043" cy="584775"/>
            <a:chOff x="635143" y="301113"/>
            <a:chExt cx="6822397" cy="584775"/>
          </a:xfrm>
        </p:grpSpPr>
        <p:sp>
          <p:nvSpPr>
            <p:cNvPr id="3" name="ZoneTexte 2">
              <a:extLst>
                <a:ext uri="{FF2B5EF4-FFF2-40B4-BE49-F238E27FC236}">
                  <a16:creationId xmlns:a16="http://schemas.microsoft.com/office/drawing/2014/main" id="{204D4FC4-53D6-A858-BB1A-625580AC1C58}"/>
                </a:ext>
              </a:extLst>
            </p:cNvPr>
            <p:cNvSpPr txBox="1"/>
            <p:nvPr/>
          </p:nvSpPr>
          <p:spPr>
            <a:xfrm>
              <a:off x="734522" y="301113"/>
              <a:ext cx="6723018" cy="584775"/>
            </a:xfrm>
            <a:prstGeom prst="rect">
              <a:avLst/>
            </a:prstGeom>
            <a:noFill/>
          </p:spPr>
          <p:txBody>
            <a:bodyPr wrap="square" rtlCol="0">
              <a:spAutoFit/>
            </a:bodyPr>
            <a:lstStyle/>
            <a:p>
              <a:r>
                <a:rPr lang="fr-FR" sz="3200" i="1"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Chrétiens TV, votre </a:t>
              </a:r>
              <a:r>
                <a:rPr lang="fr-FR" sz="3200" b="1" i="1" dirty="0">
                  <a:solidFill>
                    <a:srgbClr val="04A1F7"/>
                  </a:solidFill>
                  <a:latin typeface="Noto Sans Black" panose="020B0502040504020204" pitchFamily="34" charset="0"/>
                  <a:ea typeface="Noto Sans Black" panose="020B0502040504020204" pitchFamily="34" charset="0"/>
                  <a:cs typeface="Noto Sans Black" panose="020B0502040504020204" pitchFamily="34" charset="0"/>
                </a:rPr>
                <a:t>chaîne de télé</a:t>
              </a:r>
            </a:p>
          </p:txBody>
        </p:sp>
        <p:cxnSp>
          <p:nvCxnSpPr>
            <p:cNvPr id="4" name="Connecteur droit 3">
              <a:extLst>
                <a:ext uri="{FF2B5EF4-FFF2-40B4-BE49-F238E27FC236}">
                  <a16:creationId xmlns:a16="http://schemas.microsoft.com/office/drawing/2014/main" id="{96EE61B1-AD92-66EA-48D8-068469901CEA}"/>
                </a:ext>
              </a:extLst>
            </p:cNvPr>
            <p:cNvCxnSpPr>
              <a:cxnSpLocks/>
            </p:cNvCxnSpPr>
            <p:nvPr/>
          </p:nvCxnSpPr>
          <p:spPr>
            <a:xfrm flipH="1">
              <a:off x="635143" y="317244"/>
              <a:ext cx="77075" cy="502621"/>
            </a:xfrm>
            <a:prstGeom prst="line">
              <a:avLst/>
            </a:prstGeom>
            <a:ln w="38100">
              <a:solidFill>
                <a:srgbClr val="04A1F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 name="Image 1">
            <a:extLst>
              <a:ext uri="{FF2B5EF4-FFF2-40B4-BE49-F238E27FC236}">
                <a16:creationId xmlns:a16="http://schemas.microsoft.com/office/drawing/2014/main" id="{6C8C87CD-7640-DB0A-87C7-EE99D36E4BD3}"/>
              </a:ext>
            </a:extLst>
          </p:cNvPr>
          <p:cNvPicPr>
            <a:picLocks noChangeAspect="1"/>
          </p:cNvPicPr>
          <p:nvPr/>
        </p:nvPicPr>
        <p:blipFill>
          <a:blip r:embed="rId3"/>
          <a:srcRect/>
          <a:stretch/>
        </p:blipFill>
        <p:spPr>
          <a:xfrm>
            <a:off x="0" y="0"/>
            <a:ext cx="8141110" cy="6105833"/>
          </a:xfrm>
          <a:prstGeom prst="rect">
            <a:avLst/>
          </a:prstGeom>
        </p:spPr>
      </p:pic>
      <p:sp>
        <p:nvSpPr>
          <p:cNvPr id="78" name="Google Shape;78;p15"/>
          <p:cNvSpPr txBox="1"/>
          <p:nvPr/>
        </p:nvSpPr>
        <p:spPr>
          <a:xfrm>
            <a:off x="457018" y="2692036"/>
            <a:ext cx="9209496" cy="4308842"/>
          </a:xfrm>
          <a:prstGeom prst="rect">
            <a:avLst/>
          </a:prstGeom>
          <a:noFill/>
          <a:ln>
            <a:noFill/>
          </a:ln>
        </p:spPr>
        <p:txBody>
          <a:bodyPr spcFirstLastPara="1" wrap="square" lIns="91425" tIns="91425" rIns="91425" bIns="91425" anchor="t" anchorCtr="0">
            <a:spAutoFit/>
          </a:bodyPr>
          <a:lstStyle/>
          <a:p>
            <a:pPr marL="107950" lvl="0">
              <a:buSzPts val="1900"/>
            </a:pPr>
            <a:r>
              <a:rPr lang="fr-F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Afin de toucher un large public avec l'Evangile, Chrétiens TV a opté pour le petit écran qui demeure un canal de diffusion majoritaire en France : plus de 57 millions de Français sont équipés d’un téléviseur, plus de 40 millions reçoivent la télévision par ADSL, câble ou fibre optique, et plus de 8 millions par satellite. On évalue à 44 millions le nombre de personnes qui regardent leur petit écran chaque jour en France. </a:t>
            </a:r>
          </a:p>
          <a:p>
            <a:pPr marL="107950" lvl="0">
              <a:buSzPts val="1900"/>
            </a:pPr>
            <a:endParaRPr lang="fr-F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a:p>
            <a:pPr marL="107950" lvl="0">
              <a:buSzPts val="1900"/>
            </a:pPr>
            <a:r>
              <a:rPr lang="fr-F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Ensemble, impactons le monde avec l’Evangile via Chrétiens TV !</a:t>
            </a:r>
            <a:endParaRP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a:p>
            <a:pPr marL="457200" lvl="0" indent="-349250">
              <a:buSzPts val="1900"/>
              <a:buBlip>
                <a:blip r:embed="rId4"/>
              </a:buBlip>
            </a:pPr>
            <a:r>
              <a:rPr lang="fr" sz="19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Vous êtes pasteur, artiste ou producteur chrétien ?</a:t>
            </a:r>
            <a:r>
              <a:rPr lang="fr" sz="2000" b="1" i="1" dirty="0">
                <a:solidFill>
                  <a:schemeClr val="tx1">
                    <a:lumMod val="65000"/>
                    <a:lumOff val="35000"/>
                  </a:schemeClr>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 </a:t>
            </a:r>
            <a:r>
              <a:rPr lang="fr" sz="2000" dirty="0">
                <a:solidFill>
                  <a:schemeClr val="tx1">
                    <a:lumMod val="65000"/>
                    <a:lumOff val="35000"/>
                  </a:schemeClr>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Contactez-nous au +33769138397 ou sur </a:t>
            </a:r>
            <a:r>
              <a:rPr lang="fr" sz="2000" dirty="0" err="1">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admin@chretiens.info</a:t>
            </a:r>
            <a:endParaRP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a:p>
            <a:pPr marL="457200" lvl="0" indent="-349250">
              <a:buSzPts val="1900"/>
              <a:buBlip>
                <a:blip r:embed="rId4"/>
              </a:buBlip>
            </a:pPr>
            <a:r>
              <a:rPr lang="fr" sz="19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Vous êtes chrétien(ne) et aimeriez soutenir Chrétiens TV ou encourager vos proches à le faire? </a:t>
            </a:r>
            <a:r>
              <a:rPr lang="fr-F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Rendez-vous sur </a:t>
            </a:r>
            <a:r>
              <a:rPr lang="f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a:t>
            </a:r>
            <a:r>
              <a:rPr lang="f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hlinkClick r:id="rId5"/>
              </a:rPr>
              <a:t>JEFAISUNDOM.COM</a:t>
            </a:r>
            <a:endParaRPr lang="f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a:p>
            <a:pPr marL="457200" lvl="0" indent="-349250">
              <a:buSzPts val="1900"/>
              <a:buBlip>
                <a:blip r:embed="rId4"/>
              </a:buBlip>
            </a:pPr>
            <a:r>
              <a:rPr lang="fr-FR" sz="19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Priez pour nous ! </a:t>
            </a:r>
            <a:r>
              <a:rPr lang="fr-F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Depuis l'arrivée de Chrétiens TV sur la box de l'opérateur Free, nous tenons une antenne 24 heures sur 24 et 7 jours sur 7.</a:t>
            </a:r>
          </a:p>
        </p:txBody>
      </p:sp>
      <p:grpSp>
        <p:nvGrpSpPr>
          <p:cNvPr id="3" name="Groupe 2">
            <a:extLst>
              <a:ext uri="{FF2B5EF4-FFF2-40B4-BE49-F238E27FC236}">
                <a16:creationId xmlns:a16="http://schemas.microsoft.com/office/drawing/2014/main" id="{F62928F9-F4B2-D927-BB6F-3C1370E409CF}"/>
              </a:ext>
            </a:extLst>
          </p:cNvPr>
          <p:cNvGrpSpPr/>
          <p:nvPr/>
        </p:nvGrpSpPr>
        <p:grpSpPr>
          <a:xfrm>
            <a:off x="635143" y="301113"/>
            <a:ext cx="6822397" cy="584775"/>
            <a:chOff x="635143" y="301113"/>
            <a:chExt cx="6822397" cy="584775"/>
          </a:xfrm>
        </p:grpSpPr>
        <p:sp>
          <p:nvSpPr>
            <p:cNvPr id="4" name="ZoneTexte 3">
              <a:extLst>
                <a:ext uri="{FF2B5EF4-FFF2-40B4-BE49-F238E27FC236}">
                  <a16:creationId xmlns:a16="http://schemas.microsoft.com/office/drawing/2014/main" id="{7B6A98EE-3BB8-F443-BDCE-32A942558738}"/>
                </a:ext>
              </a:extLst>
            </p:cNvPr>
            <p:cNvSpPr txBox="1"/>
            <p:nvPr/>
          </p:nvSpPr>
          <p:spPr>
            <a:xfrm>
              <a:off x="734522" y="301113"/>
              <a:ext cx="6723018" cy="584775"/>
            </a:xfrm>
            <a:prstGeom prst="rect">
              <a:avLst/>
            </a:prstGeom>
            <a:noFill/>
          </p:spPr>
          <p:txBody>
            <a:bodyPr wrap="square" rtlCol="0">
              <a:spAutoFit/>
            </a:bodyPr>
            <a:lstStyle/>
            <a:p>
              <a:r>
                <a:rPr lang="fr-FR" sz="3200" i="1"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La télévision, </a:t>
              </a:r>
              <a:r>
                <a:rPr lang="fr-FR" sz="3200" b="1" i="1" dirty="0">
                  <a:solidFill>
                    <a:srgbClr val="04A1F7"/>
                  </a:solidFill>
                  <a:latin typeface="Noto Sans Black" panose="020B0502040504020204" pitchFamily="34" charset="0"/>
                  <a:ea typeface="Noto Sans Black" panose="020B0502040504020204" pitchFamily="34" charset="0"/>
                  <a:cs typeface="Noto Sans Black" panose="020B0502040504020204" pitchFamily="34" charset="0"/>
                </a:rPr>
                <a:t>une voie royale</a:t>
              </a:r>
            </a:p>
          </p:txBody>
        </p:sp>
        <p:cxnSp>
          <p:nvCxnSpPr>
            <p:cNvPr id="5" name="Connecteur droit 4">
              <a:extLst>
                <a:ext uri="{FF2B5EF4-FFF2-40B4-BE49-F238E27FC236}">
                  <a16:creationId xmlns:a16="http://schemas.microsoft.com/office/drawing/2014/main" id="{5360AEE3-4C6A-D09D-A710-83E7443A0BDD}"/>
                </a:ext>
              </a:extLst>
            </p:cNvPr>
            <p:cNvCxnSpPr>
              <a:cxnSpLocks/>
            </p:cNvCxnSpPr>
            <p:nvPr/>
          </p:nvCxnSpPr>
          <p:spPr>
            <a:xfrm flipH="1">
              <a:off x="635143" y="317244"/>
              <a:ext cx="77075" cy="502621"/>
            </a:xfrm>
            <a:prstGeom prst="line">
              <a:avLst/>
            </a:prstGeom>
            <a:ln w="38100">
              <a:solidFill>
                <a:srgbClr val="04A1F7"/>
              </a:solidFill>
            </a:ln>
          </p:spPr>
          <p:style>
            <a:lnRef idx="1">
              <a:schemeClr val="accent1"/>
            </a:lnRef>
            <a:fillRef idx="0">
              <a:schemeClr val="accent1"/>
            </a:fillRef>
            <a:effectRef idx="0">
              <a:schemeClr val="accent1"/>
            </a:effectRef>
            <a:fontRef idx="minor">
              <a:schemeClr val="tx1"/>
            </a:fontRef>
          </p:style>
        </p:cxnSp>
      </p:grpSp>
      <p:sp>
        <p:nvSpPr>
          <p:cNvPr id="80" name="Google Shape;80;p15"/>
          <p:cNvSpPr txBox="1"/>
          <p:nvPr/>
        </p:nvSpPr>
        <p:spPr>
          <a:xfrm>
            <a:off x="542647" y="1488545"/>
            <a:ext cx="8579400" cy="923299"/>
          </a:xfrm>
          <a:prstGeom prst="rect">
            <a:avLst/>
          </a:prstGeom>
          <a:noFill/>
          <a:ln>
            <a:noFill/>
          </a:ln>
        </p:spPr>
        <p:txBody>
          <a:bodyPr spcFirstLastPara="1" wrap="square" lIns="91425" tIns="91425" rIns="91425" bIns="91425" anchor="t" anchorCtr="0">
            <a:spAutoFit/>
          </a:bodyPr>
          <a:lstStyle/>
          <a:p>
            <a:pPr lvl="0"/>
            <a:r>
              <a:rPr lang="fr-FR" sz="2400" i="1" dirty="0">
                <a:solidFill>
                  <a:srgbClr val="0872BC"/>
                </a:solidFill>
                <a:latin typeface="Noto Sans Medium" panose="020B0502040504020204" pitchFamily="34" charset="0"/>
                <a:ea typeface="Noto Sans Medium" panose="020B0502040504020204" pitchFamily="34" charset="0"/>
                <a:cs typeface="Noto Sans Medium" panose="020B0502040504020204" pitchFamily="34" charset="0"/>
                <a:sym typeface="Open Sans"/>
              </a:rPr>
              <a:t>Les milliardaires ne s’y sont pas trompés lorsqu'ils ont surinvesti ce champ de bataille idéologique. </a:t>
            </a:r>
            <a:endParaRPr sz="2400" i="1" dirty="0">
              <a:solidFill>
                <a:srgbClr val="0872BC"/>
              </a:solidFill>
              <a:latin typeface="Noto Sans Medium" panose="020B0502040504020204" pitchFamily="34" charset="0"/>
              <a:ea typeface="Noto Sans Medium" panose="020B0502040504020204" pitchFamily="34" charset="0"/>
              <a:cs typeface="Noto Sans Medium" panose="020B0502040504020204" pitchFamily="34" charset="0"/>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4" name="Image 13">
            <a:extLst>
              <a:ext uri="{FF2B5EF4-FFF2-40B4-BE49-F238E27FC236}">
                <a16:creationId xmlns:a16="http://schemas.microsoft.com/office/drawing/2014/main" id="{2F4A94E6-AD5B-8A46-43B6-2DAA3FF58181}"/>
              </a:ext>
            </a:extLst>
          </p:cNvPr>
          <p:cNvPicPr>
            <a:picLocks noChangeAspect="1"/>
          </p:cNvPicPr>
          <p:nvPr/>
        </p:nvPicPr>
        <p:blipFill>
          <a:blip r:embed="rId3"/>
          <a:srcRect/>
          <a:stretch/>
        </p:blipFill>
        <p:spPr>
          <a:xfrm>
            <a:off x="4850674" y="3910675"/>
            <a:ext cx="5841139" cy="3649000"/>
          </a:xfrm>
          <a:prstGeom prst="rect">
            <a:avLst/>
          </a:prstGeom>
        </p:spPr>
      </p:pic>
      <p:pic>
        <p:nvPicPr>
          <p:cNvPr id="2" name="Image 1">
            <a:extLst>
              <a:ext uri="{FF2B5EF4-FFF2-40B4-BE49-F238E27FC236}">
                <a16:creationId xmlns:a16="http://schemas.microsoft.com/office/drawing/2014/main" id="{8FEC27F7-8FC8-CADD-214B-18D8FA07D519}"/>
              </a:ext>
            </a:extLst>
          </p:cNvPr>
          <p:cNvPicPr>
            <a:picLocks noGrp="1" noRot="1" noChangeAspect="1" noMove="1" noResize="1" noEditPoints="1" noAdjustHandles="1" noChangeArrowheads="1" noChangeShapeType="1" noCrop="1"/>
          </p:cNvPicPr>
          <p:nvPr/>
        </p:nvPicPr>
        <p:blipFill>
          <a:blip r:embed="rId4"/>
          <a:srcRect/>
          <a:stretch/>
        </p:blipFill>
        <p:spPr>
          <a:xfrm>
            <a:off x="0" y="0"/>
            <a:ext cx="7794172" cy="5845629"/>
          </a:xfrm>
          <a:prstGeom prst="rect">
            <a:avLst/>
          </a:prstGeom>
        </p:spPr>
      </p:pic>
      <p:grpSp>
        <p:nvGrpSpPr>
          <p:cNvPr id="3" name="Groupe 2">
            <a:extLst>
              <a:ext uri="{FF2B5EF4-FFF2-40B4-BE49-F238E27FC236}">
                <a16:creationId xmlns:a16="http://schemas.microsoft.com/office/drawing/2014/main" id="{BCEDCD6F-01C6-4BA1-59A0-51B4DC0FDA63}"/>
              </a:ext>
            </a:extLst>
          </p:cNvPr>
          <p:cNvGrpSpPr/>
          <p:nvPr/>
        </p:nvGrpSpPr>
        <p:grpSpPr>
          <a:xfrm>
            <a:off x="635143" y="301113"/>
            <a:ext cx="6822397" cy="584775"/>
            <a:chOff x="635143" y="301113"/>
            <a:chExt cx="6822397" cy="584775"/>
          </a:xfrm>
        </p:grpSpPr>
        <p:sp>
          <p:nvSpPr>
            <p:cNvPr id="4" name="ZoneTexte 3">
              <a:extLst>
                <a:ext uri="{FF2B5EF4-FFF2-40B4-BE49-F238E27FC236}">
                  <a16:creationId xmlns:a16="http://schemas.microsoft.com/office/drawing/2014/main" id="{B51F2183-36AE-4BE1-2EFB-55747E08F8C9}"/>
                </a:ext>
              </a:extLst>
            </p:cNvPr>
            <p:cNvSpPr txBox="1"/>
            <p:nvPr/>
          </p:nvSpPr>
          <p:spPr>
            <a:xfrm>
              <a:off x="734522" y="301113"/>
              <a:ext cx="6723018" cy="584775"/>
            </a:xfrm>
            <a:prstGeom prst="rect">
              <a:avLst/>
            </a:prstGeom>
            <a:noFill/>
          </p:spPr>
          <p:txBody>
            <a:bodyPr wrap="square" rtlCol="0">
              <a:spAutoFit/>
            </a:bodyPr>
            <a:lstStyle/>
            <a:p>
              <a:r>
                <a:rPr lang="fr-FR" sz="3200" b="1" i="1" dirty="0">
                  <a:solidFill>
                    <a:srgbClr val="04A1F7"/>
                  </a:solidFill>
                  <a:latin typeface="Noto Sans Black" panose="020B0502040504020204" pitchFamily="34" charset="0"/>
                  <a:ea typeface="Noto Sans Black" panose="020B0502040504020204" pitchFamily="34" charset="0"/>
                  <a:cs typeface="Noto Sans Black" panose="020B0502040504020204" pitchFamily="34" charset="0"/>
                </a:rPr>
                <a:t>Comment</a:t>
              </a:r>
              <a:r>
                <a:rPr lang="fr-FR" sz="3200" i="1"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et pourquoi</a:t>
              </a:r>
            </a:p>
          </p:txBody>
        </p:sp>
        <p:cxnSp>
          <p:nvCxnSpPr>
            <p:cNvPr id="5" name="Connecteur droit 4">
              <a:extLst>
                <a:ext uri="{FF2B5EF4-FFF2-40B4-BE49-F238E27FC236}">
                  <a16:creationId xmlns:a16="http://schemas.microsoft.com/office/drawing/2014/main" id="{34D83020-559E-7E73-CCE2-A2814BB2D4F8}"/>
                </a:ext>
              </a:extLst>
            </p:cNvPr>
            <p:cNvCxnSpPr>
              <a:cxnSpLocks/>
            </p:cNvCxnSpPr>
            <p:nvPr/>
          </p:nvCxnSpPr>
          <p:spPr>
            <a:xfrm flipH="1">
              <a:off x="635143" y="317244"/>
              <a:ext cx="77075" cy="502621"/>
            </a:xfrm>
            <a:prstGeom prst="line">
              <a:avLst/>
            </a:prstGeom>
            <a:ln w="38100">
              <a:solidFill>
                <a:srgbClr val="04A1F7"/>
              </a:solidFill>
            </a:ln>
          </p:spPr>
          <p:style>
            <a:lnRef idx="1">
              <a:schemeClr val="accent1"/>
            </a:lnRef>
            <a:fillRef idx="0">
              <a:schemeClr val="accent1"/>
            </a:fillRef>
            <a:effectRef idx="0">
              <a:schemeClr val="accent1"/>
            </a:effectRef>
            <a:fontRef idx="minor">
              <a:schemeClr val="tx1"/>
            </a:fontRef>
          </p:style>
        </p:cxnSp>
      </p:grpSp>
      <p:sp>
        <p:nvSpPr>
          <p:cNvPr id="85" name="Google Shape;85;p16"/>
          <p:cNvSpPr txBox="1"/>
          <p:nvPr/>
        </p:nvSpPr>
        <p:spPr>
          <a:xfrm>
            <a:off x="542647" y="3022559"/>
            <a:ext cx="9353588" cy="3508623"/>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fr" sz="1800" b="1" i="1" dirty="0">
                <a:solidFill>
                  <a:schemeClr val="tx1">
                    <a:lumMod val="65000"/>
                    <a:lumOff val="35000"/>
                  </a:schemeClr>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Actuellement, ceux-ci incluent principalement :</a:t>
            </a:r>
            <a:endParaRPr sz="1800" dirty="0">
              <a:latin typeface="Open Sans"/>
              <a:ea typeface="Open Sans"/>
              <a:cs typeface="Open Sans"/>
              <a:sym typeface="Open Sans"/>
            </a:endParaRPr>
          </a:p>
          <a:p>
            <a:pPr marL="457200" lvl="0" indent="-349250" algn="l" rtl="0">
              <a:lnSpc>
                <a:spcPct val="150000"/>
              </a:lnSpc>
              <a:spcBef>
                <a:spcPts val="0"/>
              </a:spcBef>
              <a:spcAft>
                <a:spcPts val="0"/>
              </a:spcAft>
              <a:buSzPts val="1900"/>
              <a:buBlip>
                <a:blip r:embed="rId5"/>
              </a:buBlip>
            </a:pP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le Journal </a:t>
            </a:r>
            <a:r>
              <a:rPr lang="fr" sz="180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Chrétien (reconnu </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par l’Etat) - </a:t>
            </a:r>
            <a:r>
              <a:rPr lang="fr" sz="1800" b="1" dirty="0" err="1">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Chretiens.com</a:t>
            </a:r>
            <a:r>
              <a:rPr lang="f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a:t>
            </a:r>
          </a:p>
          <a:p>
            <a:pPr marL="457200" indent="-349250">
              <a:lnSpc>
                <a:spcPct val="150000"/>
              </a:lnSpc>
              <a:buSzPts val="1900"/>
              <a:buBlip>
                <a:blip r:embed="rId5"/>
              </a:buBlip>
            </a:pPr>
            <a:r>
              <a:rPr lang="fr-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la télévision chrétienne (canal 246 de Free) - </a:t>
            </a:r>
            <a:r>
              <a:rPr lang="fr-FR" sz="1800" b="1" dirty="0" err="1">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Chretiens.tv</a:t>
            </a:r>
            <a:endParaRP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a:p>
            <a:pPr marL="457200" lvl="0" indent="-349250" algn="l" rtl="0">
              <a:lnSpc>
                <a:spcPct val="150000"/>
              </a:lnSpc>
              <a:spcBef>
                <a:spcPts val="0"/>
              </a:spcBef>
              <a:spcAft>
                <a:spcPts val="0"/>
              </a:spcAft>
              <a:buSzPts val="1900"/>
              <a:buBlip>
                <a:blip r:embed="rId5"/>
              </a:buBlip>
            </a:pPr>
            <a:r>
              <a:rPr lang="fr-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a plateforme de ressources bibliques - </a:t>
            </a:r>
            <a:r>
              <a:rPr lang="fr" sz="1800" b="1" dirty="0" err="1">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Bible.audio</a:t>
            </a:r>
            <a:r>
              <a:rPr lang="f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a:t>
            </a:r>
            <a:endParaRP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a:p>
            <a:pPr marL="457200" lvl="0" indent="-349250" algn="l" rtl="0">
              <a:lnSpc>
                <a:spcPct val="150000"/>
              </a:lnSpc>
              <a:spcBef>
                <a:spcPts val="0"/>
              </a:spcBef>
              <a:spcAft>
                <a:spcPts val="0"/>
              </a:spcAft>
              <a:buSzPts val="1900"/>
              <a:buBlip>
                <a:blip r:embed="rId5"/>
              </a:buBlip>
            </a:pP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Deux applications chrétiennes - </a:t>
            </a:r>
            <a:r>
              <a:rPr lang="fr-F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hlinkClick r:id="rId6">
                  <a:extLst>
                    <a:ext uri="{A12FA001-AC4F-418D-AE19-62706E023703}">
                      <ahyp:hlinkClr xmlns:ahyp="http://schemas.microsoft.com/office/drawing/2018/hyperlinkcolor" val="tx"/>
                    </a:ext>
                  </a:extLst>
                </a:hlinkClick>
              </a:rPr>
              <a:t>Applicationschretiennes.com </a:t>
            </a:r>
            <a:endParaRPr lang="fr-F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a:p>
            <a:pPr marL="457200" lvl="0" indent="-349250" algn="l" rtl="0">
              <a:lnSpc>
                <a:spcPct val="150000"/>
              </a:lnSpc>
              <a:spcBef>
                <a:spcPts val="0"/>
              </a:spcBef>
              <a:spcAft>
                <a:spcPts val="0"/>
              </a:spcAft>
              <a:buSzPts val="1900"/>
              <a:buBlip>
                <a:blip r:embed="rId5"/>
              </a:buBlip>
            </a:pP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Les </a:t>
            </a:r>
            <a:r>
              <a:rPr lang="f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réseaux sociaux </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hlinkClick r:id="rId7">
                  <a:extLst>
                    <a:ext uri="{A12FA001-AC4F-418D-AE19-62706E023703}">
                      <ahyp:hlinkClr xmlns:ahyp="http://schemas.microsoft.com/office/drawing/2018/hyperlinkcolor" val="tx"/>
                    </a:ext>
                  </a:extLst>
                </a:hlinkClick>
              </a:rPr>
              <a:t>Facebook</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Instagram, </a:t>
            </a:r>
            <a:r>
              <a:rPr lang="fr" sz="1800" dirty="0" err="1">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TikTok</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etc.</a:t>
            </a:r>
          </a:p>
          <a:p>
            <a:pPr marL="457200" lvl="0" indent="-349250" algn="l" rtl="0">
              <a:lnSpc>
                <a:spcPct val="150000"/>
              </a:lnSpc>
              <a:spcBef>
                <a:spcPts val="0"/>
              </a:spcBef>
              <a:spcAft>
                <a:spcPts val="0"/>
              </a:spcAft>
              <a:buSzPts val="1900"/>
              <a:buBlip>
                <a:blip r:embed="rId5"/>
              </a:buBlip>
            </a:pP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Chrétiens TV sur </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hlinkClick r:id="rId8"/>
              </a:rPr>
              <a:t>Apple TV</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hlinkClick r:id="rId9"/>
              </a:rPr>
              <a:t>Roku TV</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et </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hlinkClick r:id="rId10"/>
              </a:rPr>
              <a:t>Amazon TV</a:t>
            </a:r>
            <a:endPar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a:p>
            <a:pPr marL="457200" lvl="0" indent="-349250" algn="l" rtl="0">
              <a:lnSpc>
                <a:spcPct val="150000"/>
              </a:lnSpc>
              <a:spcBef>
                <a:spcPts val="0"/>
              </a:spcBef>
              <a:spcAft>
                <a:spcPts val="0"/>
              </a:spcAft>
              <a:buSzPts val="1900"/>
              <a:buBlip>
                <a:blip r:embed="rId5"/>
              </a:buBlip>
            </a:pP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La chaîne YouTube de </a:t>
            </a:r>
            <a:r>
              <a:rPr lang="f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hlinkClick r:id="rId11">
                  <a:extLst>
                    <a:ext uri="{A12FA001-AC4F-418D-AE19-62706E023703}">
                      <ahyp:hlinkClr xmlns:ahyp="http://schemas.microsoft.com/office/drawing/2018/hyperlinkcolor" val="tx"/>
                    </a:ext>
                  </a:extLst>
                </a:hlinkClick>
              </a:rPr>
              <a:t>Chrétiens TV</a:t>
            </a:r>
            <a:endParaRP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p:txBody>
      </p:sp>
      <p:sp>
        <p:nvSpPr>
          <p:cNvPr id="6" name="Google Shape;80;p15">
            <a:extLst>
              <a:ext uri="{FF2B5EF4-FFF2-40B4-BE49-F238E27FC236}">
                <a16:creationId xmlns:a16="http://schemas.microsoft.com/office/drawing/2014/main" id="{240560AE-B87A-D2A6-374C-538CB63369ED}"/>
              </a:ext>
            </a:extLst>
          </p:cNvPr>
          <p:cNvSpPr txBox="1"/>
          <p:nvPr/>
        </p:nvSpPr>
        <p:spPr>
          <a:xfrm>
            <a:off x="542647" y="1303879"/>
            <a:ext cx="7820431" cy="1292631"/>
          </a:xfrm>
          <a:prstGeom prst="rect">
            <a:avLst/>
          </a:prstGeom>
          <a:noFill/>
          <a:ln>
            <a:noFill/>
          </a:ln>
        </p:spPr>
        <p:txBody>
          <a:bodyPr spcFirstLastPara="1" wrap="square" lIns="91425" tIns="91425" rIns="91425" bIns="91425" anchor="t" anchorCtr="0">
            <a:spAutoFit/>
          </a:bodyPr>
          <a:lstStyle/>
          <a:p>
            <a:r>
              <a:rPr lang="fr-CH" sz="2400" i="1" dirty="0">
                <a:solidFill>
                  <a:srgbClr val="0872BC"/>
                </a:solidFill>
                <a:latin typeface="Noto Sans Medium" panose="020B0502040504020204" pitchFamily="34" charset="0"/>
                <a:ea typeface="Noto Sans Medium" panose="020B0502040504020204" pitchFamily="34" charset="0"/>
                <a:cs typeface="Noto Sans Medium" panose="020B0502040504020204" pitchFamily="34" charset="0"/>
                <a:sym typeface="Open Sans"/>
              </a:rPr>
              <a:t>En plus de la télévision, il existe de multiples moyens par lesquels nous assurons la promotion des projets de nos partenaires pour leur donner de la visibilité.</a:t>
            </a:r>
          </a:p>
        </p:txBody>
      </p:sp>
      <p:pic>
        <p:nvPicPr>
          <p:cNvPr id="10" name="Image 9" descr="Une image contenant Téléphone mobile, Appareil de communications portable, Appareil mobile, Appareil de communication&#10;&#10;Le contenu généré par l’IA peut être incorrect.">
            <a:extLst>
              <a:ext uri="{FF2B5EF4-FFF2-40B4-BE49-F238E27FC236}">
                <a16:creationId xmlns:a16="http://schemas.microsoft.com/office/drawing/2014/main" id="{4FFE1C54-894A-3104-C607-39E78296DB7C}"/>
              </a:ext>
            </a:extLst>
          </p:cNvPr>
          <p:cNvPicPr>
            <a:picLocks noChangeAspect="1"/>
          </p:cNvPicPr>
          <p:nvPr/>
        </p:nvPicPr>
        <p:blipFill>
          <a:blip r:embed="rId12"/>
          <a:stretch>
            <a:fillRect/>
          </a:stretch>
        </p:blipFill>
        <p:spPr>
          <a:xfrm>
            <a:off x="6804012" y="1887329"/>
            <a:ext cx="2295522" cy="3444144"/>
          </a:xfrm>
          <a:prstGeom prst="rect">
            <a:avLst/>
          </a:prstGeom>
        </p:spPr>
      </p:pic>
      <p:pic>
        <p:nvPicPr>
          <p:cNvPr id="13" name="Image 12">
            <a:extLst>
              <a:ext uri="{FF2B5EF4-FFF2-40B4-BE49-F238E27FC236}">
                <a16:creationId xmlns:a16="http://schemas.microsoft.com/office/drawing/2014/main" id="{21B64073-973F-8A08-6F23-8D55E4F9C2B5}"/>
              </a:ext>
            </a:extLst>
          </p:cNvPr>
          <p:cNvPicPr>
            <a:picLocks noChangeAspect="1"/>
          </p:cNvPicPr>
          <p:nvPr/>
        </p:nvPicPr>
        <p:blipFill>
          <a:blip r:embed="rId13"/>
          <a:stretch>
            <a:fillRect/>
          </a:stretch>
        </p:blipFill>
        <p:spPr>
          <a:xfrm>
            <a:off x="542647" y="6593487"/>
            <a:ext cx="4573918" cy="413804"/>
          </a:xfrm>
          <a:prstGeom prst="rect">
            <a:avLst/>
          </a:prstGeom>
        </p:spPr>
      </p:pic>
      <p:pic>
        <p:nvPicPr>
          <p:cNvPr id="15" name="Image 14">
            <a:extLst>
              <a:ext uri="{FF2B5EF4-FFF2-40B4-BE49-F238E27FC236}">
                <a16:creationId xmlns:a16="http://schemas.microsoft.com/office/drawing/2014/main" id="{EE0CE76A-2351-126C-E69E-4FFD3769B206}"/>
              </a:ext>
            </a:extLst>
          </p:cNvPr>
          <p:cNvPicPr>
            <a:picLocks noChangeAspect="1"/>
          </p:cNvPicPr>
          <p:nvPr/>
        </p:nvPicPr>
        <p:blipFill>
          <a:blip r:embed="rId14"/>
          <a:srcRect/>
          <a:stretch/>
        </p:blipFill>
        <p:spPr>
          <a:xfrm>
            <a:off x="7457540" y="3910675"/>
            <a:ext cx="4707184" cy="3765746"/>
          </a:xfrm>
          <a:prstGeom prst="rect">
            <a:avLst/>
          </a:prstGeom>
        </p:spPr>
      </p:pic>
      <p:pic>
        <p:nvPicPr>
          <p:cNvPr id="12" name="Image 11" descr="Une image contenant Appareils électroniques, texte, ordinateur, capture d’écran&#10;&#10;Le contenu généré par l’IA peut être incorrect.">
            <a:extLst>
              <a:ext uri="{FF2B5EF4-FFF2-40B4-BE49-F238E27FC236}">
                <a16:creationId xmlns:a16="http://schemas.microsoft.com/office/drawing/2014/main" id="{FFAE027E-E3F1-3A0D-C77B-6431A4972B8F}"/>
              </a:ext>
            </a:extLst>
          </p:cNvPr>
          <p:cNvPicPr>
            <a:picLocks noChangeAspect="1"/>
          </p:cNvPicPr>
          <p:nvPr/>
        </p:nvPicPr>
        <p:blipFill>
          <a:blip r:embed="rId15"/>
          <a:stretch>
            <a:fillRect/>
          </a:stretch>
        </p:blipFill>
        <p:spPr>
          <a:xfrm>
            <a:off x="6155743" y="5667900"/>
            <a:ext cx="2758854" cy="183877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1" name="Image 10">
            <a:extLst>
              <a:ext uri="{FF2B5EF4-FFF2-40B4-BE49-F238E27FC236}">
                <a16:creationId xmlns:a16="http://schemas.microsoft.com/office/drawing/2014/main" id="{FF8AF4CE-C414-776A-0C5D-92D48C71AAC1}"/>
              </a:ext>
            </a:extLst>
          </p:cNvPr>
          <p:cNvPicPr>
            <a:picLocks noChangeAspect="1"/>
          </p:cNvPicPr>
          <p:nvPr/>
        </p:nvPicPr>
        <p:blipFill>
          <a:blip r:embed="rId3"/>
          <a:srcRect/>
          <a:stretch/>
        </p:blipFill>
        <p:spPr>
          <a:xfrm>
            <a:off x="0" y="2282763"/>
            <a:ext cx="10691814" cy="5276912"/>
          </a:xfrm>
          <a:prstGeom prst="rect">
            <a:avLst/>
          </a:prstGeom>
        </p:spPr>
      </p:pic>
      <p:pic>
        <p:nvPicPr>
          <p:cNvPr id="2" name="Image 1">
            <a:extLst>
              <a:ext uri="{FF2B5EF4-FFF2-40B4-BE49-F238E27FC236}">
                <a16:creationId xmlns:a16="http://schemas.microsoft.com/office/drawing/2014/main" id="{40588F6A-15D6-8703-4B81-CACE4FE36B09}"/>
              </a:ext>
            </a:extLst>
          </p:cNvPr>
          <p:cNvPicPr>
            <a:picLocks noChangeAspect="1"/>
          </p:cNvPicPr>
          <p:nvPr/>
        </p:nvPicPr>
        <p:blipFill>
          <a:blip r:embed="rId4"/>
          <a:srcRect/>
          <a:stretch/>
        </p:blipFill>
        <p:spPr>
          <a:xfrm>
            <a:off x="0" y="0"/>
            <a:ext cx="9292046" cy="5845629"/>
          </a:xfrm>
          <a:prstGeom prst="rect">
            <a:avLst/>
          </a:prstGeom>
        </p:spPr>
      </p:pic>
      <p:sp>
        <p:nvSpPr>
          <p:cNvPr id="100" name="Google Shape;100;p18"/>
          <p:cNvSpPr txBox="1"/>
          <p:nvPr/>
        </p:nvSpPr>
        <p:spPr>
          <a:xfrm>
            <a:off x="439167" y="1872426"/>
            <a:ext cx="6318684" cy="3693288"/>
          </a:xfrm>
          <a:prstGeom prst="rect">
            <a:avLst/>
          </a:prstGeom>
          <a:noFill/>
          <a:ln>
            <a:noFill/>
          </a:ln>
        </p:spPr>
        <p:txBody>
          <a:bodyPr spcFirstLastPara="1" wrap="square" lIns="91425" tIns="91425" rIns="91425" bIns="91425" anchor="t" anchorCtr="0">
            <a:spAutoFit/>
          </a:bodyPr>
          <a:lstStyle/>
          <a:p>
            <a:pPr marL="476250" lvl="0" indent="-342900">
              <a:spcBef>
                <a:spcPts val="300"/>
              </a:spcBef>
              <a:spcAft>
                <a:spcPts val="300"/>
              </a:spcAft>
              <a:buSzPts val="1500"/>
              <a:buBlip>
                <a:blip r:embed="rId5"/>
              </a:buBlip>
            </a:pPr>
            <a:r>
              <a:rPr lang="fr" sz="16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Nous soutenir. </a:t>
            </a:r>
            <a:r>
              <a:rPr lang="fr-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Faites un don régulier ou ponctuel et encouragez votre communauté ou vos proches à soutenir la chaîne Chrétiens TV. </a:t>
            </a:r>
            <a:r>
              <a:rPr lang="fr" sz="16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L’objectif ? </a:t>
            </a:r>
            <a:r>
              <a:rPr lang="fr-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Poursuivre, encore et toujours avec conviction et professionnalisme, la production des contenus chrétiens édifiants. </a:t>
            </a:r>
          </a:p>
          <a:p>
            <a:pPr marL="476250" lvl="0" indent="-342900">
              <a:spcBef>
                <a:spcPts val="300"/>
              </a:spcBef>
              <a:spcAft>
                <a:spcPts val="300"/>
              </a:spcAft>
              <a:buSzPts val="1500"/>
              <a:buBlip>
                <a:blip r:embed="rId5"/>
              </a:buBlip>
            </a:pPr>
            <a:r>
              <a:rPr lang="fr-FR" sz="16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Parler de nous. </a:t>
            </a:r>
            <a:r>
              <a:rPr lang="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Vous pouvez parler de Chrétiens TV autour de vous, dans votre églises et dans les réseaux sociaux. </a:t>
            </a:r>
          </a:p>
          <a:p>
            <a:pPr marL="476250" lvl="0" indent="-342900">
              <a:spcBef>
                <a:spcPts val="300"/>
              </a:spcBef>
              <a:spcAft>
                <a:spcPts val="300"/>
              </a:spcAft>
              <a:buSzPts val="1500"/>
              <a:buBlip>
                <a:blip r:embed="rId5"/>
              </a:buBlip>
            </a:pPr>
            <a:r>
              <a:rPr lang="fr" sz="16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Prier pour nous.</a:t>
            </a:r>
            <a:r>
              <a:rPr lang="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a:t>
            </a:r>
            <a:r>
              <a:rPr lang="fr-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Chrétiens TV diffuse sur le petit écran depuis le 18 novembre 2025. Priez pour que Dieu nous inspire et nous équipe dans cette mission que nous devons accomplir en étant guidés par le Saint-Esprit.</a:t>
            </a:r>
          </a:p>
          <a:p>
            <a:pPr marL="133350" lvl="0">
              <a:spcBef>
                <a:spcPts val="300"/>
              </a:spcBef>
              <a:spcAft>
                <a:spcPts val="300"/>
              </a:spcAft>
              <a:buSzPts val="1500"/>
            </a:pPr>
            <a:r>
              <a:rPr lang="fr" sz="1600" b="1" i="1" dirty="0">
                <a:solidFill>
                  <a:schemeClr val="tx1">
                    <a:lumMod val="65000"/>
                    <a:lumOff val="35000"/>
                  </a:schemeClr>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Pour plus d’information, contactez-nous au +33769138397 ou sur </a:t>
            </a:r>
            <a:r>
              <a:rPr lang="fr" sz="1600" b="1" i="1" dirty="0" err="1">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admin@chretiens.info</a:t>
            </a:r>
            <a:endParaRPr lang="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p:txBody>
      </p:sp>
      <p:grpSp>
        <p:nvGrpSpPr>
          <p:cNvPr id="3" name="Groupe 2">
            <a:extLst>
              <a:ext uri="{FF2B5EF4-FFF2-40B4-BE49-F238E27FC236}">
                <a16:creationId xmlns:a16="http://schemas.microsoft.com/office/drawing/2014/main" id="{6CFBB8EF-D2FB-9CB9-B53D-FDC7894DFFCA}"/>
              </a:ext>
            </a:extLst>
          </p:cNvPr>
          <p:cNvGrpSpPr/>
          <p:nvPr/>
        </p:nvGrpSpPr>
        <p:grpSpPr>
          <a:xfrm>
            <a:off x="635143" y="301113"/>
            <a:ext cx="6822397" cy="584775"/>
            <a:chOff x="635143" y="301113"/>
            <a:chExt cx="6822397" cy="584775"/>
          </a:xfrm>
        </p:grpSpPr>
        <p:sp>
          <p:nvSpPr>
            <p:cNvPr id="4" name="ZoneTexte 3">
              <a:extLst>
                <a:ext uri="{FF2B5EF4-FFF2-40B4-BE49-F238E27FC236}">
                  <a16:creationId xmlns:a16="http://schemas.microsoft.com/office/drawing/2014/main" id="{3D1A18E1-7AFB-9716-833B-EC7F06A9D5AF}"/>
                </a:ext>
              </a:extLst>
            </p:cNvPr>
            <p:cNvSpPr txBox="1"/>
            <p:nvPr/>
          </p:nvSpPr>
          <p:spPr>
            <a:xfrm>
              <a:off x="734522" y="301113"/>
              <a:ext cx="6723018" cy="584775"/>
            </a:xfrm>
            <a:prstGeom prst="rect">
              <a:avLst/>
            </a:prstGeom>
            <a:noFill/>
          </p:spPr>
          <p:txBody>
            <a:bodyPr wrap="square" rtlCol="0">
              <a:spAutoFit/>
            </a:bodyPr>
            <a:lstStyle/>
            <a:p>
              <a:r>
                <a:rPr lang="fr-FR" sz="3200" i="1"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Que pouvez-vous faire </a:t>
              </a:r>
              <a:r>
                <a:rPr lang="fr-FR" sz="3200" b="1" i="1" dirty="0">
                  <a:solidFill>
                    <a:srgbClr val="04A1F7"/>
                  </a:solidFill>
                  <a:latin typeface="Noto Sans Black" panose="020B0502040504020204" pitchFamily="34" charset="0"/>
                  <a:ea typeface="Noto Sans Black" panose="020B0502040504020204" pitchFamily="34" charset="0"/>
                  <a:cs typeface="Noto Sans Black" panose="020B0502040504020204" pitchFamily="34" charset="0"/>
                </a:rPr>
                <a:t>pour nous</a:t>
              </a:r>
              <a:r>
                <a:rPr lang="fr-FR" sz="3200" i="1"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endParaRPr lang="fr-FR" sz="3200" i="1" dirty="0">
                <a:solidFill>
                  <a:srgbClr val="04A1F7"/>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cxnSp>
          <p:nvCxnSpPr>
            <p:cNvPr id="5" name="Connecteur droit 4">
              <a:extLst>
                <a:ext uri="{FF2B5EF4-FFF2-40B4-BE49-F238E27FC236}">
                  <a16:creationId xmlns:a16="http://schemas.microsoft.com/office/drawing/2014/main" id="{C97E0E3C-5B75-A145-AA60-5AE3ACBC5CF8}"/>
                </a:ext>
              </a:extLst>
            </p:cNvPr>
            <p:cNvCxnSpPr>
              <a:cxnSpLocks/>
            </p:cNvCxnSpPr>
            <p:nvPr/>
          </p:nvCxnSpPr>
          <p:spPr>
            <a:xfrm flipH="1">
              <a:off x="635143" y="317244"/>
              <a:ext cx="77075" cy="502621"/>
            </a:xfrm>
            <a:prstGeom prst="line">
              <a:avLst/>
            </a:prstGeom>
            <a:ln w="38100">
              <a:solidFill>
                <a:srgbClr val="04A1F7"/>
              </a:solidFill>
            </a:ln>
          </p:spPr>
          <p:style>
            <a:lnRef idx="1">
              <a:schemeClr val="accent1"/>
            </a:lnRef>
            <a:fillRef idx="0">
              <a:schemeClr val="accent1"/>
            </a:fillRef>
            <a:effectRef idx="0">
              <a:schemeClr val="accent1"/>
            </a:effectRef>
            <a:fontRef idx="minor">
              <a:schemeClr val="tx1"/>
            </a:fontRef>
          </p:style>
        </p:cxnSp>
      </p:grpSp>
      <p:sp>
        <p:nvSpPr>
          <p:cNvPr id="6" name="Google Shape;80;p15">
            <a:extLst>
              <a:ext uri="{FF2B5EF4-FFF2-40B4-BE49-F238E27FC236}">
                <a16:creationId xmlns:a16="http://schemas.microsoft.com/office/drawing/2014/main" id="{92A39677-27ED-7B07-6EF8-CF9AE269D8DF}"/>
              </a:ext>
            </a:extLst>
          </p:cNvPr>
          <p:cNvSpPr txBox="1"/>
          <p:nvPr/>
        </p:nvSpPr>
        <p:spPr>
          <a:xfrm>
            <a:off x="587213" y="1203132"/>
            <a:ext cx="9507044" cy="553968"/>
          </a:xfrm>
          <a:prstGeom prst="rect">
            <a:avLst/>
          </a:prstGeom>
          <a:noFill/>
          <a:ln>
            <a:noFill/>
          </a:ln>
        </p:spPr>
        <p:txBody>
          <a:bodyPr spcFirstLastPara="1" wrap="square" lIns="91425" tIns="91425" rIns="91425" bIns="91425" anchor="t" anchorCtr="0">
            <a:spAutoFit/>
          </a:bodyPr>
          <a:lstStyle/>
          <a:p>
            <a:r>
              <a:rPr lang="fr-CH" sz="2400" i="1" dirty="0">
                <a:solidFill>
                  <a:srgbClr val="0872BC"/>
                </a:solidFill>
                <a:latin typeface="Noto Sans Medium" panose="020B0502040504020204" pitchFamily="34" charset="0"/>
                <a:ea typeface="Noto Sans Medium" panose="020B0502040504020204" pitchFamily="34" charset="0"/>
                <a:cs typeface="Noto Sans Medium" panose="020B0502040504020204" pitchFamily="34" charset="0"/>
                <a:sym typeface="Open Sans"/>
              </a:rPr>
              <a:t>En tant que partenaire vous pouvez :</a:t>
            </a:r>
          </a:p>
        </p:txBody>
      </p:sp>
      <p:pic>
        <p:nvPicPr>
          <p:cNvPr id="8" name="Image 7">
            <a:extLst>
              <a:ext uri="{FF2B5EF4-FFF2-40B4-BE49-F238E27FC236}">
                <a16:creationId xmlns:a16="http://schemas.microsoft.com/office/drawing/2014/main" id="{DF4E4CAD-056A-44D0-F234-B5227283B9ED}"/>
              </a:ext>
            </a:extLst>
          </p:cNvPr>
          <p:cNvPicPr>
            <a:picLocks noChangeAspect="1"/>
          </p:cNvPicPr>
          <p:nvPr/>
        </p:nvPicPr>
        <p:blipFill>
          <a:blip r:embed="rId6"/>
          <a:srcRect/>
          <a:stretch/>
        </p:blipFill>
        <p:spPr>
          <a:xfrm>
            <a:off x="6662306" y="1296225"/>
            <a:ext cx="5259479" cy="4791078"/>
          </a:xfrm>
          <a:prstGeom prst="rect">
            <a:avLst/>
          </a:prstGeom>
        </p:spPr>
      </p:pic>
      <p:sp>
        <p:nvSpPr>
          <p:cNvPr id="12" name="Google Shape;69;p14">
            <a:extLst>
              <a:ext uri="{FF2B5EF4-FFF2-40B4-BE49-F238E27FC236}">
                <a16:creationId xmlns:a16="http://schemas.microsoft.com/office/drawing/2014/main" id="{78679DB4-D333-64E7-E0A0-6358CBC8F360}"/>
              </a:ext>
            </a:extLst>
          </p:cNvPr>
          <p:cNvSpPr txBox="1"/>
          <p:nvPr/>
        </p:nvSpPr>
        <p:spPr>
          <a:xfrm>
            <a:off x="3074125" y="6180302"/>
            <a:ext cx="7402287" cy="1046410"/>
          </a:xfrm>
          <a:prstGeom prst="rect">
            <a:avLst/>
          </a:prstGeom>
          <a:noFill/>
          <a:ln>
            <a:noFill/>
          </a:ln>
        </p:spPr>
        <p:txBody>
          <a:bodyPr spcFirstLastPara="1" wrap="square" lIns="91425" tIns="91425" rIns="91425" bIns="91425" anchor="t" anchorCtr="0">
            <a:spAutoFit/>
          </a:bodyPr>
          <a:lstStyle/>
          <a:p>
            <a:pPr lvl="0">
              <a:buClr>
                <a:schemeClr val="dk1"/>
              </a:buClr>
              <a:buSzPts val="1100"/>
            </a:pPr>
            <a:r>
              <a:rPr lang="fr-CH" sz="16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Les dons sont </a:t>
            </a:r>
            <a:r>
              <a:rPr lang="fr-CH" sz="1600" i="1" dirty="0" err="1">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défiscalisables</a:t>
            </a:r>
            <a:r>
              <a:rPr lang="fr-CH" sz="16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 à hauteur de </a:t>
            </a:r>
            <a:r>
              <a:rPr lang="fr-CH" sz="28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66% </a:t>
            </a:r>
            <a:r>
              <a:rPr lang="fr-CH" sz="16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pour les particuliers</a:t>
            </a:r>
          </a:p>
          <a:p>
            <a:pPr lvl="0">
              <a:buClr>
                <a:schemeClr val="dk1"/>
              </a:buClr>
              <a:buSzPts val="1100"/>
            </a:pPr>
            <a:r>
              <a:rPr lang="fr-CH" sz="16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et de </a:t>
            </a:r>
            <a:r>
              <a:rPr lang="fr-CH" sz="28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60 % </a:t>
            </a:r>
            <a:r>
              <a:rPr lang="fr-CH" sz="16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pour les entreprises.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6" name="Image 5">
            <a:extLst>
              <a:ext uri="{FF2B5EF4-FFF2-40B4-BE49-F238E27FC236}">
                <a16:creationId xmlns:a16="http://schemas.microsoft.com/office/drawing/2014/main" id="{A04353D8-39B6-4603-A842-D2D19C38B322}"/>
              </a:ext>
            </a:extLst>
          </p:cNvPr>
          <p:cNvPicPr>
            <a:picLocks noChangeAspect="1"/>
          </p:cNvPicPr>
          <p:nvPr/>
        </p:nvPicPr>
        <p:blipFill>
          <a:blip r:embed="rId3"/>
          <a:srcRect/>
          <a:stretch/>
        </p:blipFill>
        <p:spPr>
          <a:xfrm>
            <a:off x="3518953" y="3265714"/>
            <a:ext cx="7172860" cy="4398464"/>
          </a:xfrm>
          <a:prstGeom prst="rect">
            <a:avLst/>
          </a:prstGeom>
        </p:spPr>
      </p:pic>
      <p:pic>
        <p:nvPicPr>
          <p:cNvPr id="2" name="Image 1">
            <a:extLst>
              <a:ext uri="{FF2B5EF4-FFF2-40B4-BE49-F238E27FC236}">
                <a16:creationId xmlns:a16="http://schemas.microsoft.com/office/drawing/2014/main" id="{050C0E9C-0522-C6CB-1B2F-959E9D382826}"/>
              </a:ext>
            </a:extLst>
          </p:cNvPr>
          <p:cNvPicPr>
            <a:picLocks noGrp="1" noRot="1" noChangeAspect="1" noMove="1" noResize="1" noEditPoints="1" noAdjustHandles="1" noChangeArrowheads="1" noChangeShapeType="1" noCrop="1"/>
          </p:cNvPicPr>
          <p:nvPr/>
        </p:nvPicPr>
        <p:blipFill>
          <a:blip r:embed="rId4"/>
          <a:srcRect/>
          <a:stretch/>
        </p:blipFill>
        <p:spPr>
          <a:xfrm>
            <a:off x="0" y="0"/>
            <a:ext cx="9666514" cy="5845629"/>
          </a:xfrm>
          <a:prstGeom prst="rect">
            <a:avLst/>
          </a:prstGeom>
        </p:spPr>
      </p:pic>
      <p:grpSp>
        <p:nvGrpSpPr>
          <p:cNvPr id="3" name="Groupe 2">
            <a:extLst>
              <a:ext uri="{FF2B5EF4-FFF2-40B4-BE49-F238E27FC236}">
                <a16:creationId xmlns:a16="http://schemas.microsoft.com/office/drawing/2014/main" id="{0EA7D99E-7F3A-47B6-18DB-BD38FA56C393}"/>
              </a:ext>
            </a:extLst>
          </p:cNvPr>
          <p:cNvGrpSpPr/>
          <p:nvPr/>
        </p:nvGrpSpPr>
        <p:grpSpPr>
          <a:xfrm>
            <a:off x="635143" y="301113"/>
            <a:ext cx="7272239" cy="584775"/>
            <a:chOff x="635143" y="301113"/>
            <a:chExt cx="7272239" cy="584775"/>
          </a:xfrm>
        </p:grpSpPr>
        <p:sp>
          <p:nvSpPr>
            <p:cNvPr id="4" name="ZoneTexte 3">
              <a:extLst>
                <a:ext uri="{FF2B5EF4-FFF2-40B4-BE49-F238E27FC236}">
                  <a16:creationId xmlns:a16="http://schemas.microsoft.com/office/drawing/2014/main" id="{3A2224DA-AC07-37B5-8B03-12B600939A8C}"/>
                </a:ext>
              </a:extLst>
            </p:cNvPr>
            <p:cNvSpPr txBox="1"/>
            <p:nvPr/>
          </p:nvSpPr>
          <p:spPr>
            <a:xfrm>
              <a:off x="734521" y="301113"/>
              <a:ext cx="7172861" cy="584775"/>
            </a:xfrm>
            <a:prstGeom prst="rect">
              <a:avLst/>
            </a:prstGeom>
            <a:noFill/>
          </p:spPr>
          <p:txBody>
            <a:bodyPr wrap="square" rtlCol="0">
              <a:spAutoFit/>
            </a:bodyPr>
            <a:lstStyle/>
            <a:p>
              <a:r>
                <a:rPr lang="fr-FR" sz="3200" i="1"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Que pouvons-nous faire </a:t>
              </a:r>
              <a:r>
                <a:rPr lang="fr-FR" sz="3200" b="1" i="1" dirty="0">
                  <a:solidFill>
                    <a:srgbClr val="04A1F7"/>
                  </a:solidFill>
                  <a:latin typeface="Noto Sans Black" panose="020B0502040504020204" pitchFamily="34" charset="0"/>
                  <a:ea typeface="Noto Sans Black" panose="020B0502040504020204" pitchFamily="34" charset="0"/>
                  <a:cs typeface="Noto Sans Black" panose="020B0502040504020204" pitchFamily="34" charset="0"/>
                </a:rPr>
                <a:t>pour vous </a:t>
              </a:r>
              <a:r>
                <a:rPr lang="fr-FR" sz="3200" i="1"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a:t>
              </a:r>
              <a:endParaRPr lang="fr-FR" sz="3200" i="1" dirty="0">
                <a:solidFill>
                  <a:srgbClr val="04A1F7"/>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cxnSp>
          <p:nvCxnSpPr>
            <p:cNvPr id="5" name="Connecteur droit 4">
              <a:extLst>
                <a:ext uri="{FF2B5EF4-FFF2-40B4-BE49-F238E27FC236}">
                  <a16:creationId xmlns:a16="http://schemas.microsoft.com/office/drawing/2014/main" id="{7F554AA1-D43D-2BBB-C95D-FBA7822E9ABA}"/>
                </a:ext>
              </a:extLst>
            </p:cNvPr>
            <p:cNvCxnSpPr>
              <a:cxnSpLocks/>
            </p:cNvCxnSpPr>
            <p:nvPr/>
          </p:nvCxnSpPr>
          <p:spPr>
            <a:xfrm flipH="1">
              <a:off x="635143" y="317244"/>
              <a:ext cx="77075" cy="502621"/>
            </a:xfrm>
            <a:prstGeom prst="line">
              <a:avLst/>
            </a:prstGeom>
            <a:ln w="38100">
              <a:solidFill>
                <a:srgbClr val="04A1F7"/>
              </a:solidFill>
            </a:ln>
          </p:spPr>
          <p:style>
            <a:lnRef idx="1">
              <a:schemeClr val="accent1"/>
            </a:lnRef>
            <a:fillRef idx="0">
              <a:schemeClr val="accent1"/>
            </a:fillRef>
            <a:effectRef idx="0">
              <a:schemeClr val="accent1"/>
            </a:effectRef>
            <a:fontRef idx="minor">
              <a:schemeClr val="tx1"/>
            </a:fontRef>
          </p:style>
        </p:cxnSp>
      </p:grpSp>
      <p:sp>
        <p:nvSpPr>
          <p:cNvPr id="109" name="Google Shape;109;p19"/>
          <p:cNvSpPr txBox="1"/>
          <p:nvPr/>
        </p:nvSpPr>
        <p:spPr>
          <a:xfrm>
            <a:off x="768375" y="1472994"/>
            <a:ext cx="4449900" cy="549378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1500" b="1"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Diffuser vos cultes en direct ou en différé</a:t>
            </a:r>
          </a:p>
          <a:p>
            <a:pPr marL="0" lvl="0" indent="0" algn="l" rtl="0">
              <a:spcBef>
                <a:spcPts val="0"/>
              </a:spcBef>
              <a:spcAft>
                <a:spcPts val="0"/>
              </a:spcAft>
              <a:buClr>
                <a:schemeClr val="dk1"/>
              </a:buClr>
              <a:buSzPts val="1100"/>
              <a:buFont typeface="Arial"/>
              <a:buNone/>
            </a:pPr>
            <a:r>
              <a:rPr lang="fr-FR"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a:t>
            </a:r>
            <a:r>
              <a:rPr lang="fr"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es églises partenaires s’engagent à dispenser la saine doctrine. Leurs cultes sont diffusés en direct ou en différé, afin de permettre à nos nombreux téléspectateurs de découvrir la richesse des dons et des ministères que le Seigneur a accordés à son Eglise. </a:t>
            </a:r>
          </a:p>
          <a:p>
            <a:pPr>
              <a:buClr>
                <a:schemeClr val="dk1"/>
              </a:buClr>
              <a:buSzPts val="1100"/>
            </a:pPr>
            <a:endParaRPr lang="fr" sz="1500" b="1"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endParaRPr>
          </a:p>
          <a:p>
            <a:pPr>
              <a:buClr>
                <a:schemeClr val="dk1"/>
              </a:buClr>
              <a:buSzPts val="1100"/>
            </a:pPr>
            <a:r>
              <a:rPr lang="fr" sz="1500" b="1"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Diffuser des séminaires et des conférences</a:t>
            </a:r>
          </a:p>
          <a:p>
            <a:pPr marL="0" lvl="0" indent="0" algn="l" rtl="0">
              <a:spcBef>
                <a:spcPts val="0"/>
              </a:spcBef>
              <a:spcAft>
                <a:spcPts val="0"/>
              </a:spcAft>
              <a:buClr>
                <a:schemeClr val="dk1"/>
              </a:buClr>
              <a:buSzPts val="1100"/>
              <a:buFont typeface="Arial"/>
              <a:buNone/>
            </a:pPr>
            <a:r>
              <a:rPr lang="fr"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Afin que nous puissions assurer la diffusion des séminaires et des conférences organisés par des églises partenaires, les organisateurs doivent nous signaler la tenue de ces événement au minimum un mois à l’avance. </a:t>
            </a:r>
          </a:p>
          <a:p>
            <a:pPr>
              <a:buClr>
                <a:schemeClr val="dk1"/>
              </a:buClr>
              <a:buSzPts val="1100"/>
            </a:pPr>
            <a:endParaRPr lang="fr" sz="1500" b="1"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endParaRPr>
          </a:p>
          <a:p>
            <a:pPr>
              <a:buClr>
                <a:schemeClr val="dk1"/>
              </a:buClr>
              <a:buSzPts val="1100"/>
            </a:pPr>
            <a:r>
              <a:rPr lang="fr" sz="1500" b="1"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Diffuser des séries d’enseignements sur des thèmes spécifiques </a:t>
            </a:r>
          </a:p>
          <a:p>
            <a:pPr>
              <a:buClr>
                <a:schemeClr val="dk1"/>
              </a:buClr>
              <a:buSzPts val="1100"/>
            </a:pPr>
            <a:r>
              <a:rPr lang="fr-FR"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a:t>
            </a:r>
            <a:r>
              <a:rPr lang="fr"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es responsables d’églises partenaires peuvent nous proposer une série d’enseignements sur des thèmes spécifiques. Après validation par la direction de la chaîne, ceux-ci seront ajoutés à la programmation et diffusés le plus tôt possible.</a:t>
            </a:r>
            <a:endParaRPr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p:txBody>
      </p:sp>
      <p:sp>
        <p:nvSpPr>
          <p:cNvPr id="112" name="Google Shape;112;p19"/>
          <p:cNvSpPr txBox="1"/>
          <p:nvPr/>
        </p:nvSpPr>
        <p:spPr>
          <a:xfrm>
            <a:off x="5530875" y="1472994"/>
            <a:ext cx="4449900" cy="4339619"/>
          </a:xfrm>
          <a:prstGeom prst="rect">
            <a:avLst/>
          </a:prstGeom>
          <a:noFill/>
          <a:ln>
            <a:noFill/>
          </a:ln>
        </p:spPr>
        <p:txBody>
          <a:bodyPr spcFirstLastPara="1" wrap="square" lIns="91425" tIns="91425" rIns="91425" bIns="91425" anchor="t" anchorCtr="0">
            <a:spAutoFit/>
          </a:bodyPr>
          <a:lstStyle/>
          <a:p>
            <a:pPr>
              <a:buClr>
                <a:schemeClr val="dk1"/>
              </a:buClr>
              <a:buSzPts val="1100"/>
            </a:pPr>
            <a:r>
              <a:rPr lang="fr-CH" sz="1500" b="1"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Relayer vos nouvelles dans le Journal Chrétien</a:t>
            </a:r>
          </a:p>
          <a:p>
            <a:pPr>
              <a:buClr>
                <a:schemeClr val="dk1"/>
              </a:buClr>
              <a:buSzPts val="1100"/>
            </a:pPr>
            <a:r>
              <a:rPr lang="fr-CH"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Le partenariat avec Chrétiens TV vous donne droit à une couverture gratuite dans le </a:t>
            </a:r>
            <a:r>
              <a:rPr lang="fr-CH" sz="15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hlinkClick r:id="rId5"/>
              </a:rPr>
              <a:t>Journal Chrétien</a:t>
            </a:r>
            <a:r>
              <a:rPr lang="fr-CH"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service de presse en ligne bénéficiant d’un agrément de la Commission paritaire des publications et agences de presse du Ministère de la Culture en France. </a:t>
            </a:r>
          </a:p>
          <a:p>
            <a:pPr>
              <a:buClr>
                <a:schemeClr val="dk1"/>
              </a:buClr>
              <a:buSzPts val="1100"/>
            </a:pPr>
            <a:r>
              <a:rPr lang="fr-CH"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Depuis 2003, le Journal Chrétien s’est positionné comme un service de presse crédible dans le paysage médiatique. Il fait partie des sources d’information officielles de Google News et travaille en partenariat étroit avec les plus grandes agences de presse internationales.</a:t>
            </a:r>
          </a:p>
          <a:p>
            <a:pPr>
              <a:buClr>
                <a:schemeClr val="dk1"/>
              </a:buClr>
              <a:buSzPts val="1100"/>
            </a:pPr>
            <a:r>
              <a:rPr lang="fr-CH"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Quand des médias séculiers fustigent les églises et leurs pasteurs, les publications du Journal Chrétien permettent très souvent de rétablir la vérité.</a:t>
            </a:r>
            <a:endParaRPr sz="1500" dirty="0">
              <a:solidFill>
                <a:schemeClr val="tx1">
                  <a:lumMod val="65000"/>
                  <a:lumOff val="35000"/>
                </a:schemeClr>
              </a:solidFill>
              <a:latin typeface="Open Sans"/>
              <a:ea typeface="Open Sans"/>
              <a:cs typeface="Open Sans"/>
              <a:sym typeface="Open Sans"/>
            </a:endParaRPr>
          </a:p>
        </p:txBody>
      </p:sp>
      <p:sp>
        <p:nvSpPr>
          <p:cNvPr id="8" name="ZoneTexte 7">
            <a:extLst>
              <a:ext uri="{FF2B5EF4-FFF2-40B4-BE49-F238E27FC236}">
                <a16:creationId xmlns:a16="http://schemas.microsoft.com/office/drawing/2014/main" id="{49ABC3C9-E692-59D1-2B52-E5221D9F1D69}"/>
              </a:ext>
            </a:extLst>
          </p:cNvPr>
          <p:cNvSpPr txBox="1"/>
          <p:nvPr/>
        </p:nvSpPr>
        <p:spPr>
          <a:xfrm>
            <a:off x="5582194" y="6359090"/>
            <a:ext cx="4084320" cy="791627"/>
          </a:xfrm>
          <a:prstGeom prst="rect">
            <a:avLst/>
          </a:prstGeom>
          <a:noFill/>
        </p:spPr>
        <p:txBody>
          <a:bodyPr wrap="square">
            <a:spAutoFit/>
          </a:bodyPr>
          <a:lstStyle/>
          <a:p>
            <a:pPr marL="0" lvl="0" indent="0" algn="l" rtl="0">
              <a:lnSpc>
                <a:spcPct val="150000"/>
              </a:lnSpc>
              <a:spcBef>
                <a:spcPts val="0"/>
              </a:spcBef>
              <a:spcAft>
                <a:spcPts val="0"/>
              </a:spcAft>
              <a:buClr>
                <a:schemeClr val="dk1"/>
              </a:buClr>
              <a:buSzPts val="1100"/>
              <a:buFont typeface="Arial"/>
              <a:buNone/>
            </a:pPr>
            <a:r>
              <a:rPr lang="fr-CH" sz="16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Pour plus d’information, contactez-nous à l’adresse </a:t>
            </a:r>
            <a:r>
              <a:rPr lang="fr-CH" sz="1600" i="1" dirty="0" err="1">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admin@chretiens.info</a:t>
            </a:r>
            <a:endParaRPr lang="fr-CH" sz="16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F09EAA1D-FEC7-FD92-8A70-A1B117DCD0E5}"/>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425D7F16-59EB-0289-C335-B964242CAF77}"/>
              </a:ext>
            </a:extLst>
          </p:cNvPr>
          <p:cNvPicPr>
            <a:picLocks noChangeAspect="1"/>
          </p:cNvPicPr>
          <p:nvPr/>
        </p:nvPicPr>
        <p:blipFill>
          <a:blip r:embed="rId3"/>
          <a:srcRect/>
          <a:stretch/>
        </p:blipFill>
        <p:spPr>
          <a:xfrm>
            <a:off x="0" y="0"/>
            <a:ext cx="10850880" cy="6778618"/>
          </a:xfrm>
          <a:prstGeom prst="rect">
            <a:avLst/>
          </a:prstGeom>
        </p:spPr>
      </p:pic>
      <p:pic>
        <p:nvPicPr>
          <p:cNvPr id="3" name="Google Shape;57;p13">
            <a:extLst>
              <a:ext uri="{FF2B5EF4-FFF2-40B4-BE49-F238E27FC236}">
                <a16:creationId xmlns:a16="http://schemas.microsoft.com/office/drawing/2014/main" id="{E12C33BB-DB75-F776-9F94-D9D66FD6EB7B}"/>
              </a:ext>
            </a:extLst>
          </p:cNvPr>
          <p:cNvPicPr preferRelativeResize="0"/>
          <p:nvPr/>
        </p:nvPicPr>
        <p:blipFill>
          <a:blip r:embed="rId4"/>
          <a:srcRect/>
          <a:stretch/>
        </p:blipFill>
        <p:spPr>
          <a:xfrm>
            <a:off x="494640" y="6635694"/>
            <a:ext cx="2418377" cy="502773"/>
          </a:xfrm>
          <a:prstGeom prst="rect">
            <a:avLst/>
          </a:prstGeom>
          <a:noFill/>
          <a:ln>
            <a:noFill/>
          </a:ln>
        </p:spPr>
      </p:pic>
      <p:pic>
        <p:nvPicPr>
          <p:cNvPr id="4" name="Image 3">
            <a:extLst>
              <a:ext uri="{FF2B5EF4-FFF2-40B4-BE49-F238E27FC236}">
                <a16:creationId xmlns:a16="http://schemas.microsoft.com/office/drawing/2014/main" id="{1A412F7F-2BBE-4F90-F5E6-C57D221AF31A}"/>
              </a:ext>
            </a:extLst>
          </p:cNvPr>
          <p:cNvPicPr>
            <a:picLocks noChangeAspect="1"/>
          </p:cNvPicPr>
          <p:nvPr/>
        </p:nvPicPr>
        <p:blipFill>
          <a:blip r:embed="rId5"/>
          <a:stretch>
            <a:fillRect/>
          </a:stretch>
        </p:blipFill>
        <p:spPr>
          <a:xfrm>
            <a:off x="4328159" y="6607773"/>
            <a:ext cx="5950685" cy="538361"/>
          </a:xfrm>
          <a:prstGeom prst="rect">
            <a:avLst/>
          </a:prstGeom>
        </p:spPr>
      </p:pic>
      <p:grpSp>
        <p:nvGrpSpPr>
          <p:cNvPr id="5" name="Groupe 4">
            <a:extLst>
              <a:ext uri="{FF2B5EF4-FFF2-40B4-BE49-F238E27FC236}">
                <a16:creationId xmlns:a16="http://schemas.microsoft.com/office/drawing/2014/main" id="{BE71F92F-5697-C9A3-ABF6-498F8F01F482}"/>
              </a:ext>
            </a:extLst>
          </p:cNvPr>
          <p:cNvGrpSpPr/>
          <p:nvPr/>
        </p:nvGrpSpPr>
        <p:grpSpPr>
          <a:xfrm>
            <a:off x="722811" y="2475911"/>
            <a:ext cx="6841117" cy="830997"/>
            <a:chOff x="722811" y="2408497"/>
            <a:chExt cx="6841117" cy="830997"/>
          </a:xfrm>
        </p:grpSpPr>
        <p:sp>
          <p:nvSpPr>
            <p:cNvPr id="6" name="ZoneTexte 5">
              <a:extLst>
                <a:ext uri="{FF2B5EF4-FFF2-40B4-BE49-F238E27FC236}">
                  <a16:creationId xmlns:a16="http://schemas.microsoft.com/office/drawing/2014/main" id="{9821EE38-B3E1-CBB0-BC2E-B42A9BF27D86}"/>
                </a:ext>
              </a:extLst>
            </p:cNvPr>
            <p:cNvSpPr txBox="1"/>
            <p:nvPr/>
          </p:nvSpPr>
          <p:spPr>
            <a:xfrm>
              <a:off x="840910" y="2408497"/>
              <a:ext cx="6723018" cy="830997"/>
            </a:xfrm>
            <a:prstGeom prst="rect">
              <a:avLst/>
            </a:prstGeom>
            <a:noFill/>
          </p:spPr>
          <p:txBody>
            <a:bodyPr wrap="square" rtlCol="0">
              <a:spAutoFit/>
            </a:bodyPr>
            <a:lstStyle/>
            <a:p>
              <a:r>
                <a:rPr lang="fr-FR" sz="4800" b="1" i="1" dirty="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rPr>
                <a:t>MERCI !</a:t>
              </a:r>
            </a:p>
          </p:txBody>
        </p:sp>
        <p:cxnSp>
          <p:nvCxnSpPr>
            <p:cNvPr id="7" name="Connecteur droit 6">
              <a:extLst>
                <a:ext uri="{FF2B5EF4-FFF2-40B4-BE49-F238E27FC236}">
                  <a16:creationId xmlns:a16="http://schemas.microsoft.com/office/drawing/2014/main" id="{C0D14B19-F693-EA02-BA5E-C5BA61E30AD3}"/>
                </a:ext>
              </a:extLst>
            </p:cNvPr>
            <p:cNvCxnSpPr>
              <a:cxnSpLocks/>
            </p:cNvCxnSpPr>
            <p:nvPr/>
          </p:nvCxnSpPr>
          <p:spPr>
            <a:xfrm flipH="1">
              <a:off x="722811" y="2490651"/>
              <a:ext cx="95795" cy="624691"/>
            </a:xfrm>
            <a:prstGeom prst="line">
              <a:avLst/>
            </a:prstGeom>
            <a:ln w="38100">
              <a:solidFill>
                <a:srgbClr val="04A1F7"/>
              </a:solidFill>
            </a:ln>
          </p:spPr>
          <p:style>
            <a:lnRef idx="1">
              <a:schemeClr val="accent1"/>
            </a:lnRef>
            <a:fillRef idx="0">
              <a:schemeClr val="accent1"/>
            </a:fillRef>
            <a:effectRef idx="0">
              <a:schemeClr val="accent1"/>
            </a:effectRef>
            <a:fontRef idx="minor">
              <a:schemeClr val="tx1"/>
            </a:fontRef>
          </p:style>
        </p:cxnSp>
      </p:grpSp>
      <p:pic>
        <p:nvPicPr>
          <p:cNvPr id="10" name="Image 9" descr="Une image contenant Appareils électroniques, ordinateur, ordinateur portable, Netbook&#10;&#10;Le contenu généré par l’IA peut être incorrect.">
            <a:extLst>
              <a:ext uri="{FF2B5EF4-FFF2-40B4-BE49-F238E27FC236}">
                <a16:creationId xmlns:a16="http://schemas.microsoft.com/office/drawing/2014/main" id="{637B76C1-ECCD-07FE-60F3-610FB348ADA5}"/>
              </a:ext>
            </a:extLst>
          </p:cNvPr>
          <p:cNvPicPr>
            <a:picLocks noChangeAspect="1"/>
          </p:cNvPicPr>
          <p:nvPr/>
        </p:nvPicPr>
        <p:blipFill>
          <a:blip r:embed="rId6"/>
          <a:stretch>
            <a:fillRect/>
          </a:stretch>
        </p:blipFill>
        <p:spPr>
          <a:xfrm>
            <a:off x="4479810" y="866117"/>
            <a:ext cx="7211980" cy="5412764"/>
          </a:xfrm>
          <a:prstGeom prst="rect">
            <a:avLst/>
          </a:prstGeom>
        </p:spPr>
      </p:pic>
    </p:spTree>
    <p:extLst>
      <p:ext uri="{BB962C8B-B14F-4D97-AF65-F5344CB8AC3E}">
        <p14:creationId xmlns:p14="http://schemas.microsoft.com/office/powerpoint/2010/main" val="256448198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1927</TotalTime>
  <Words>937</Words>
  <Application>Microsoft Macintosh PowerPoint</Application>
  <PresentationFormat>Personnalisé</PresentationFormat>
  <Paragraphs>50</Paragraphs>
  <Slides>7</Slides>
  <Notes>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7</vt:i4>
      </vt:variant>
    </vt:vector>
  </HeadingPairs>
  <TitlesOfParts>
    <vt:vector size="14" baseType="lpstr">
      <vt:lpstr>Noto Sans Light</vt:lpstr>
      <vt:lpstr>Noto Sans Black</vt:lpstr>
      <vt:lpstr>Arial</vt:lpstr>
      <vt:lpstr>Noto Sans Medium</vt:lpstr>
      <vt:lpstr>Noto Sans SemiBold</vt:lpstr>
      <vt:lpstr>Open Sans</vt:lpstr>
      <vt:lpstr>Simple Light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Aloys Evina</cp:lastModifiedBy>
  <cp:revision>79</cp:revision>
  <dcterms:modified xsi:type="dcterms:W3CDTF">2025-12-29T23:23:23Z</dcterms:modified>
</cp:coreProperties>
</file>