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0691813" cy="7559675"/>
  <p:notesSz cx="7559675" cy="10691813"/>
  <p:embeddedFontLst>
    <p:embeddedFont>
      <p:font typeface="Open Sans" panose="020B06060305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70"/>
  </p:normalViewPr>
  <p:slideViewPr>
    <p:cSldViewPr snapToGrid="0">
      <p:cViewPr varScale="1">
        <p:scale>
          <a:sx n="87" d="100"/>
          <a:sy n="87" d="100"/>
        </p:scale>
        <p:origin x="1624" y="184"/>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56eaf579b8_0_44: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56eaf579b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56eaf579b8_0_58: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56eaf579b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6eaf579b8_0_72: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6eaf579b8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56eaf579b8_0_86: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56eaf579b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56eaf579b8_0_105: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56eaf579b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5ea77da85_0_2: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5ea77da8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55ea77da85_0_6: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55ea77da8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55ea77da85_0_10: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55ea77da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55ea77da85_0_14: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55ea77da8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55ea77da85_0_18: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55ea77da8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55ea77da85_0_22: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55ea77da8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55ea77da85_0_34: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55ea77da8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56eaf579b8_0_28:notes"/>
          <p:cNvSpPr>
            <a:spLocks noGrp="1" noRot="1" noChangeAspect="1"/>
          </p:cNvSpPr>
          <p:nvPr>
            <p:ph type="sldImg" idx="2"/>
          </p:nvPr>
        </p:nvSpPr>
        <p:spPr>
          <a:xfrm>
            <a:off x="1004517"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56eaf579b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8" y="1094388"/>
            <a:ext cx="9963000" cy="3017100"/>
          </a:xfrm>
          <a:prstGeom prst="rect">
            <a:avLst/>
          </a:prstGeom>
        </p:spPr>
        <p:txBody>
          <a:bodyPr spcFirstLastPara="1" wrap="square" lIns="104875" tIns="104875" rIns="104875" bIns="104875" anchor="b" anchorCtr="0">
            <a:norm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1" name="Google Shape;11;p2"/>
          <p:cNvSpPr txBox="1">
            <a:spLocks noGrp="1"/>
          </p:cNvSpPr>
          <p:nvPr>
            <p:ph type="subTitle" idx="1"/>
          </p:nvPr>
        </p:nvSpPr>
        <p:spPr>
          <a:xfrm>
            <a:off x="364468" y="4165643"/>
            <a:ext cx="9963000" cy="1165200"/>
          </a:xfrm>
          <a:prstGeom prst="rect">
            <a:avLst/>
          </a:prstGeom>
        </p:spPr>
        <p:txBody>
          <a:bodyPr spcFirstLastPara="1" wrap="square" lIns="104875" tIns="104875" rIns="104875" bIns="104875" anchor="t"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12" name="Google Shape;12;p2"/>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4468" y="1625801"/>
            <a:ext cx="9963000" cy="2886000"/>
          </a:xfrm>
          <a:prstGeom prst="rect">
            <a:avLst/>
          </a:prstGeom>
        </p:spPr>
        <p:txBody>
          <a:bodyPr spcFirstLastPara="1" wrap="square" lIns="104875" tIns="104875" rIns="104875" bIns="104875" anchor="b" anchorCtr="0">
            <a:normAutofit/>
          </a:bodyPr>
          <a:lstStyle>
            <a:lvl1pPr lvl="0" algn="ctr">
              <a:spcBef>
                <a:spcPts val="0"/>
              </a:spcBef>
              <a:spcAft>
                <a:spcPts val="0"/>
              </a:spcAft>
              <a:buSzPts val="13800"/>
              <a:buNone/>
              <a:defRPr sz="13800"/>
            </a:lvl1pPr>
            <a:lvl2pPr lvl="1" algn="ctr">
              <a:spcBef>
                <a:spcPts val="0"/>
              </a:spcBef>
              <a:spcAft>
                <a:spcPts val="0"/>
              </a:spcAft>
              <a:buSzPts val="13800"/>
              <a:buNone/>
              <a:defRPr sz="13800"/>
            </a:lvl2pPr>
            <a:lvl3pPr lvl="2" algn="ctr">
              <a:spcBef>
                <a:spcPts val="0"/>
              </a:spcBef>
              <a:spcAft>
                <a:spcPts val="0"/>
              </a:spcAft>
              <a:buSzPts val="13800"/>
              <a:buNone/>
              <a:defRPr sz="13800"/>
            </a:lvl3pPr>
            <a:lvl4pPr lvl="3" algn="ctr">
              <a:spcBef>
                <a:spcPts val="0"/>
              </a:spcBef>
              <a:spcAft>
                <a:spcPts val="0"/>
              </a:spcAft>
              <a:buSzPts val="13800"/>
              <a:buNone/>
              <a:defRPr sz="13800"/>
            </a:lvl4pPr>
            <a:lvl5pPr lvl="4" algn="ctr">
              <a:spcBef>
                <a:spcPts val="0"/>
              </a:spcBef>
              <a:spcAft>
                <a:spcPts val="0"/>
              </a:spcAft>
              <a:buSzPts val="13800"/>
              <a:buNone/>
              <a:defRPr sz="13800"/>
            </a:lvl5pPr>
            <a:lvl6pPr lvl="5" algn="ctr">
              <a:spcBef>
                <a:spcPts val="0"/>
              </a:spcBef>
              <a:spcAft>
                <a:spcPts val="0"/>
              </a:spcAft>
              <a:buSzPts val="13800"/>
              <a:buNone/>
              <a:defRPr sz="13800"/>
            </a:lvl6pPr>
            <a:lvl7pPr lvl="6" algn="ctr">
              <a:spcBef>
                <a:spcPts val="0"/>
              </a:spcBef>
              <a:spcAft>
                <a:spcPts val="0"/>
              </a:spcAft>
              <a:buSzPts val="13800"/>
              <a:buNone/>
              <a:defRPr sz="13800"/>
            </a:lvl7pPr>
            <a:lvl8pPr lvl="7" algn="ctr">
              <a:spcBef>
                <a:spcPts val="0"/>
              </a:spcBef>
              <a:spcAft>
                <a:spcPts val="0"/>
              </a:spcAft>
              <a:buSzPts val="13800"/>
              <a:buNone/>
              <a:defRPr sz="13800"/>
            </a:lvl8pPr>
            <a:lvl9pPr lvl="8" algn="ctr">
              <a:spcBef>
                <a:spcPts val="0"/>
              </a:spcBef>
              <a:spcAft>
                <a:spcPts val="0"/>
              </a:spcAft>
              <a:buSzPts val="13800"/>
              <a:buNone/>
              <a:defRPr sz="13800"/>
            </a:lvl9pPr>
          </a:lstStyle>
          <a:p>
            <a:r>
              <a:t>xx%</a:t>
            </a:r>
          </a:p>
        </p:txBody>
      </p:sp>
      <p:sp>
        <p:nvSpPr>
          <p:cNvPr id="46" name="Google Shape;46;p11"/>
          <p:cNvSpPr txBox="1">
            <a:spLocks noGrp="1"/>
          </p:cNvSpPr>
          <p:nvPr>
            <p:ph type="body" idx="1"/>
          </p:nvPr>
        </p:nvSpPr>
        <p:spPr>
          <a:xfrm>
            <a:off x="364468" y="4633192"/>
            <a:ext cx="9963000" cy="1911900"/>
          </a:xfrm>
          <a:prstGeom prst="rect">
            <a:avLst/>
          </a:prstGeom>
        </p:spPr>
        <p:txBody>
          <a:bodyPr spcFirstLastPara="1" wrap="square" lIns="104875" tIns="104875" rIns="104875" bIns="104875" anchor="t" anchorCtr="0">
            <a:normAutofit/>
          </a:bodyPr>
          <a:lstStyle>
            <a:lvl1pPr marL="457200" lvl="0" indent="-361950" algn="ctr">
              <a:spcBef>
                <a:spcPts val="0"/>
              </a:spcBef>
              <a:spcAft>
                <a:spcPts val="0"/>
              </a:spcAft>
              <a:buSzPts val="21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
        <p:nvSpPr>
          <p:cNvPr id="47" name="Google Shape;47;p11"/>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4468" y="3161354"/>
            <a:ext cx="9963000" cy="1237200"/>
          </a:xfrm>
          <a:prstGeom prst="rect">
            <a:avLst/>
          </a:prstGeom>
        </p:spPr>
        <p:txBody>
          <a:bodyPr spcFirstLastPara="1" wrap="square" lIns="104875" tIns="104875" rIns="104875" bIns="104875" anchor="ctr" anchorCtr="0">
            <a:normAutofit/>
          </a:bodyPr>
          <a:lstStyle>
            <a:lvl1pPr lvl="0" algn="ctr">
              <a:spcBef>
                <a:spcPts val="0"/>
              </a:spcBef>
              <a:spcAft>
                <a:spcPts val="0"/>
              </a:spcAft>
              <a:buSzPts val="4100"/>
              <a:buNone/>
              <a:defRPr sz="4100"/>
            </a:lvl1pPr>
            <a:lvl2pPr lvl="1" algn="ctr">
              <a:spcBef>
                <a:spcPts val="0"/>
              </a:spcBef>
              <a:spcAft>
                <a:spcPts val="0"/>
              </a:spcAft>
              <a:buSzPts val="4100"/>
              <a:buNone/>
              <a:defRPr sz="4100"/>
            </a:lvl2pPr>
            <a:lvl3pPr lvl="2" algn="ctr">
              <a:spcBef>
                <a:spcPts val="0"/>
              </a:spcBef>
              <a:spcAft>
                <a:spcPts val="0"/>
              </a:spcAft>
              <a:buSzPts val="4100"/>
              <a:buNone/>
              <a:defRPr sz="4100"/>
            </a:lvl3pPr>
            <a:lvl4pPr lvl="3" algn="ctr">
              <a:spcBef>
                <a:spcPts val="0"/>
              </a:spcBef>
              <a:spcAft>
                <a:spcPts val="0"/>
              </a:spcAft>
              <a:buSzPts val="4100"/>
              <a:buNone/>
              <a:defRPr sz="4100"/>
            </a:lvl4pPr>
            <a:lvl5pPr lvl="4" algn="ctr">
              <a:spcBef>
                <a:spcPts val="0"/>
              </a:spcBef>
              <a:spcAft>
                <a:spcPts val="0"/>
              </a:spcAft>
              <a:buSzPts val="4100"/>
              <a:buNone/>
              <a:defRPr sz="4100"/>
            </a:lvl5pPr>
            <a:lvl6pPr lvl="5" algn="ctr">
              <a:spcBef>
                <a:spcPts val="0"/>
              </a:spcBef>
              <a:spcAft>
                <a:spcPts val="0"/>
              </a:spcAft>
              <a:buSzPts val="4100"/>
              <a:buNone/>
              <a:defRPr sz="4100"/>
            </a:lvl6pPr>
            <a:lvl7pPr lvl="6" algn="ctr">
              <a:spcBef>
                <a:spcPts val="0"/>
              </a:spcBef>
              <a:spcAft>
                <a:spcPts val="0"/>
              </a:spcAft>
              <a:buSzPts val="4100"/>
              <a:buNone/>
              <a:defRPr sz="4100"/>
            </a:lvl7pPr>
            <a:lvl8pPr lvl="7" algn="ctr">
              <a:spcBef>
                <a:spcPts val="0"/>
              </a:spcBef>
              <a:spcAft>
                <a:spcPts val="0"/>
              </a:spcAft>
              <a:buSzPts val="4100"/>
              <a:buNone/>
              <a:defRPr sz="4100"/>
            </a:lvl8pPr>
            <a:lvl9pPr lvl="8" algn="ctr">
              <a:spcBef>
                <a:spcPts val="0"/>
              </a:spcBef>
              <a:spcAft>
                <a:spcPts val="0"/>
              </a:spcAft>
              <a:buSzPts val="4100"/>
              <a:buNone/>
              <a:defRPr sz="4100"/>
            </a:lvl9pPr>
          </a:lstStyle>
          <a:p>
            <a:endParaRPr/>
          </a:p>
        </p:txBody>
      </p:sp>
      <p:sp>
        <p:nvSpPr>
          <p:cNvPr id="15" name="Google Shape;15;p3"/>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468" y="654105"/>
            <a:ext cx="9963000" cy="841800"/>
          </a:xfrm>
          <a:prstGeom prst="rect">
            <a:avLst/>
          </a:prstGeom>
        </p:spPr>
        <p:txBody>
          <a:bodyPr spcFirstLastPara="1" wrap="square" lIns="104875" tIns="104875" rIns="104875" bIns="10487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8" name="Google Shape;18;p4"/>
          <p:cNvSpPr txBox="1">
            <a:spLocks noGrp="1"/>
          </p:cNvSpPr>
          <p:nvPr>
            <p:ph type="body" idx="1"/>
          </p:nvPr>
        </p:nvSpPr>
        <p:spPr>
          <a:xfrm>
            <a:off x="364468" y="1693927"/>
            <a:ext cx="9963000" cy="5021400"/>
          </a:xfrm>
          <a:prstGeom prst="rect">
            <a:avLst/>
          </a:prstGeom>
        </p:spPr>
        <p:txBody>
          <a:bodyPr spcFirstLastPara="1" wrap="square" lIns="104875" tIns="104875" rIns="104875" bIns="104875" anchor="t" anchorCtr="0">
            <a:normAutofit/>
          </a:bodyPr>
          <a:lstStyle>
            <a:lvl1pPr marL="457200" lvl="0" indent="-361950">
              <a:spcBef>
                <a:spcPts val="0"/>
              </a:spcBef>
              <a:spcAft>
                <a:spcPts val="0"/>
              </a:spcAft>
              <a:buSzPts val="21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9" name="Google Shape;19;p4"/>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4468" y="654105"/>
            <a:ext cx="9963000" cy="841800"/>
          </a:xfrm>
          <a:prstGeom prst="rect">
            <a:avLst/>
          </a:prstGeom>
        </p:spPr>
        <p:txBody>
          <a:bodyPr spcFirstLastPara="1" wrap="square" lIns="104875" tIns="104875" rIns="104875" bIns="10487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5"/>
          <p:cNvSpPr txBox="1">
            <a:spLocks noGrp="1"/>
          </p:cNvSpPr>
          <p:nvPr>
            <p:ph type="body" idx="1"/>
          </p:nvPr>
        </p:nvSpPr>
        <p:spPr>
          <a:xfrm>
            <a:off x="364468" y="1693927"/>
            <a:ext cx="4677000" cy="5021400"/>
          </a:xfrm>
          <a:prstGeom prst="rect">
            <a:avLst/>
          </a:prstGeom>
        </p:spPr>
        <p:txBody>
          <a:bodyPr spcFirstLastPara="1" wrap="square" lIns="104875" tIns="104875" rIns="104875" bIns="104875" anchor="t" anchorCtr="0">
            <a:normAutofit/>
          </a:bodyPr>
          <a:lstStyle>
            <a:lvl1pPr marL="457200" lvl="0" indent="-330200">
              <a:spcBef>
                <a:spcPts val="0"/>
              </a:spcBef>
              <a:spcAft>
                <a:spcPts val="0"/>
              </a:spcAft>
              <a:buSzPts val="1600"/>
              <a:buChar char="●"/>
              <a:defRPr sz="16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23" name="Google Shape;23;p5"/>
          <p:cNvSpPr txBox="1">
            <a:spLocks noGrp="1"/>
          </p:cNvSpPr>
          <p:nvPr>
            <p:ph type="body" idx="2"/>
          </p:nvPr>
        </p:nvSpPr>
        <p:spPr>
          <a:xfrm>
            <a:off x="5650483" y="1693927"/>
            <a:ext cx="4677000" cy="5021400"/>
          </a:xfrm>
          <a:prstGeom prst="rect">
            <a:avLst/>
          </a:prstGeom>
        </p:spPr>
        <p:txBody>
          <a:bodyPr spcFirstLastPara="1" wrap="square" lIns="104875" tIns="104875" rIns="104875" bIns="104875" anchor="t" anchorCtr="0">
            <a:normAutofit/>
          </a:bodyPr>
          <a:lstStyle>
            <a:lvl1pPr marL="457200" lvl="0" indent="-330200">
              <a:spcBef>
                <a:spcPts val="0"/>
              </a:spcBef>
              <a:spcAft>
                <a:spcPts val="0"/>
              </a:spcAft>
              <a:buSzPts val="1600"/>
              <a:buChar char="●"/>
              <a:defRPr sz="16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24" name="Google Shape;24;p5"/>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4468" y="654105"/>
            <a:ext cx="9963000" cy="841800"/>
          </a:xfrm>
          <a:prstGeom prst="rect">
            <a:avLst/>
          </a:prstGeom>
        </p:spPr>
        <p:txBody>
          <a:bodyPr spcFirstLastPara="1" wrap="square" lIns="104875" tIns="104875" rIns="104875" bIns="10487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7" name="Google Shape;27;p6"/>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4468" y="816630"/>
            <a:ext cx="3283500" cy="1110900"/>
          </a:xfrm>
          <a:prstGeom prst="rect">
            <a:avLst/>
          </a:prstGeom>
        </p:spPr>
        <p:txBody>
          <a:bodyPr spcFirstLastPara="1" wrap="square" lIns="104875" tIns="104875" rIns="104875" bIns="104875" anchor="b" anchorCtr="0">
            <a:normAutofit/>
          </a:bodyPr>
          <a:lstStyle>
            <a:lvl1pPr lvl="0">
              <a:spcBef>
                <a:spcPts val="0"/>
              </a:spcBef>
              <a:spcAft>
                <a:spcPts val="0"/>
              </a:spcAft>
              <a:buSzPts val="2800"/>
              <a:buNone/>
              <a:defRPr sz="28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30" name="Google Shape;30;p7"/>
          <p:cNvSpPr txBox="1">
            <a:spLocks noGrp="1"/>
          </p:cNvSpPr>
          <p:nvPr>
            <p:ph type="body" idx="1"/>
          </p:nvPr>
        </p:nvSpPr>
        <p:spPr>
          <a:xfrm>
            <a:off x="364468" y="2042457"/>
            <a:ext cx="3283500" cy="4673100"/>
          </a:xfrm>
          <a:prstGeom prst="rect">
            <a:avLst/>
          </a:prstGeom>
        </p:spPr>
        <p:txBody>
          <a:bodyPr spcFirstLastPara="1" wrap="square" lIns="104875" tIns="104875" rIns="104875" bIns="104875" anchor="t" anchorCtr="0">
            <a:normAutofit/>
          </a:bodyPr>
          <a:lstStyle>
            <a:lvl1pPr marL="457200" lvl="0" indent="-317500">
              <a:spcBef>
                <a:spcPts val="0"/>
              </a:spcBef>
              <a:spcAft>
                <a:spcPts val="0"/>
              </a:spcAft>
              <a:buSzPts val="1400"/>
              <a:buChar char="●"/>
              <a:defRPr sz="1400"/>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sp>
        <p:nvSpPr>
          <p:cNvPr id="31" name="Google Shape;31;p7"/>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245" y="661638"/>
            <a:ext cx="7445700" cy="6012600"/>
          </a:xfrm>
          <a:prstGeom prst="rect">
            <a:avLst/>
          </a:prstGeom>
        </p:spPr>
        <p:txBody>
          <a:bodyPr spcFirstLastPara="1" wrap="square" lIns="104875" tIns="104875" rIns="104875" bIns="104875" anchor="ctr" anchorCtr="0">
            <a:normAutofit/>
          </a:bodyPr>
          <a:lstStyle>
            <a:lvl1pPr lvl="0">
              <a:spcBef>
                <a:spcPts val="0"/>
              </a:spcBef>
              <a:spcAft>
                <a:spcPts val="0"/>
              </a:spcAft>
              <a:buSzPts val="5500"/>
              <a:buNone/>
              <a:defRPr sz="5500"/>
            </a:lvl1pPr>
            <a:lvl2pPr lvl="1">
              <a:spcBef>
                <a:spcPts val="0"/>
              </a:spcBef>
              <a:spcAft>
                <a:spcPts val="0"/>
              </a:spcAft>
              <a:buSzPts val="5500"/>
              <a:buNone/>
              <a:defRPr sz="5500"/>
            </a:lvl2pPr>
            <a:lvl3pPr lvl="2">
              <a:spcBef>
                <a:spcPts val="0"/>
              </a:spcBef>
              <a:spcAft>
                <a:spcPts val="0"/>
              </a:spcAft>
              <a:buSzPts val="5500"/>
              <a:buNone/>
              <a:defRPr sz="5500"/>
            </a:lvl3pPr>
            <a:lvl4pPr lvl="3">
              <a:spcBef>
                <a:spcPts val="0"/>
              </a:spcBef>
              <a:spcAft>
                <a:spcPts val="0"/>
              </a:spcAft>
              <a:buSzPts val="5500"/>
              <a:buNone/>
              <a:defRPr sz="5500"/>
            </a:lvl4pPr>
            <a:lvl5pPr lvl="4">
              <a:spcBef>
                <a:spcPts val="0"/>
              </a:spcBef>
              <a:spcAft>
                <a:spcPts val="0"/>
              </a:spcAft>
              <a:buSzPts val="5500"/>
              <a:buNone/>
              <a:defRPr sz="5500"/>
            </a:lvl5pPr>
            <a:lvl6pPr lvl="5">
              <a:spcBef>
                <a:spcPts val="0"/>
              </a:spcBef>
              <a:spcAft>
                <a:spcPts val="0"/>
              </a:spcAft>
              <a:buSzPts val="5500"/>
              <a:buNone/>
              <a:defRPr sz="5500"/>
            </a:lvl6pPr>
            <a:lvl7pPr lvl="6">
              <a:spcBef>
                <a:spcPts val="0"/>
              </a:spcBef>
              <a:spcAft>
                <a:spcPts val="0"/>
              </a:spcAft>
              <a:buSzPts val="5500"/>
              <a:buNone/>
              <a:defRPr sz="5500"/>
            </a:lvl7pPr>
            <a:lvl8pPr lvl="7">
              <a:spcBef>
                <a:spcPts val="0"/>
              </a:spcBef>
              <a:spcAft>
                <a:spcPts val="0"/>
              </a:spcAft>
              <a:buSzPts val="5500"/>
              <a:buNone/>
              <a:defRPr sz="5500"/>
            </a:lvl8pPr>
            <a:lvl9pPr lvl="8">
              <a:spcBef>
                <a:spcPts val="0"/>
              </a:spcBef>
              <a:spcAft>
                <a:spcPts val="0"/>
              </a:spcAft>
              <a:buSzPts val="5500"/>
              <a:buNone/>
              <a:defRPr sz="5500"/>
            </a:lvl9pPr>
          </a:lstStyle>
          <a:p>
            <a:endParaRPr/>
          </a:p>
        </p:txBody>
      </p:sp>
      <p:sp>
        <p:nvSpPr>
          <p:cNvPr id="34" name="Google Shape;34;p8"/>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spcFirstLastPara="1" wrap="square" lIns="104875" tIns="104875" rIns="104875" bIns="10487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10447" y="1812541"/>
            <a:ext cx="4730100" cy="2178600"/>
          </a:xfrm>
          <a:prstGeom prst="rect">
            <a:avLst/>
          </a:prstGeom>
        </p:spPr>
        <p:txBody>
          <a:bodyPr spcFirstLastPara="1" wrap="square" lIns="104875" tIns="104875" rIns="104875" bIns="10487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38" name="Google Shape;38;p9"/>
          <p:cNvSpPr txBox="1">
            <a:spLocks noGrp="1"/>
          </p:cNvSpPr>
          <p:nvPr>
            <p:ph type="subTitle" idx="1"/>
          </p:nvPr>
        </p:nvSpPr>
        <p:spPr>
          <a:xfrm>
            <a:off x="310447" y="4120005"/>
            <a:ext cx="4730100" cy="1815300"/>
          </a:xfrm>
          <a:prstGeom prst="rect">
            <a:avLst/>
          </a:prstGeom>
        </p:spPr>
        <p:txBody>
          <a:bodyPr spcFirstLastPara="1" wrap="square" lIns="104875" tIns="104875" rIns="104875" bIns="10487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9" name="Google Shape;39;p9"/>
          <p:cNvSpPr txBox="1">
            <a:spLocks noGrp="1"/>
          </p:cNvSpPr>
          <p:nvPr>
            <p:ph type="body" idx="2"/>
          </p:nvPr>
        </p:nvSpPr>
        <p:spPr>
          <a:xfrm>
            <a:off x="5775715" y="1064257"/>
            <a:ext cx="4486500" cy="5431200"/>
          </a:xfrm>
          <a:prstGeom prst="rect">
            <a:avLst/>
          </a:prstGeom>
        </p:spPr>
        <p:txBody>
          <a:bodyPr spcFirstLastPara="1" wrap="square" lIns="104875" tIns="104875" rIns="104875" bIns="104875" anchor="ctr" anchorCtr="0">
            <a:normAutofit/>
          </a:bodyPr>
          <a:lstStyle>
            <a:lvl1pPr marL="457200" lvl="0" indent="-361950">
              <a:spcBef>
                <a:spcPts val="0"/>
              </a:spcBef>
              <a:spcAft>
                <a:spcPts val="0"/>
              </a:spcAft>
              <a:buSzPts val="21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0" name="Google Shape;40;p9"/>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4468" y="6218168"/>
            <a:ext cx="7014300" cy="889200"/>
          </a:xfrm>
          <a:prstGeom prst="rect">
            <a:avLst/>
          </a:prstGeom>
        </p:spPr>
        <p:txBody>
          <a:bodyPr spcFirstLastPara="1" wrap="square" lIns="104875" tIns="104875" rIns="104875" bIns="104875" anchor="ctr" anchorCtr="0">
            <a:normAutofit/>
          </a:bodyPr>
          <a:lstStyle>
            <a:lvl1pPr marL="457200" lvl="0" indent="-228600">
              <a:lnSpc>
                <a:spcPct val="100000"/>
              </a:lnSpc>
              <a:spcBef>
                <a:spcPts val="0"/>
              </a:spcBef>
              <a:spcAft>
                <a:spcPts val="0"/>
              </a:spcAft>
              <a:buSzPts val="2100"/>
              <a:buNone/>
              <a:defRPr/>
            </a:lvl1pPr>
          </a:lstStyle>
          <a:p>
            <a:endParaRPr/>
          </a:p>
        </p:txBody>
      </p:sp>
      <p:sp>
        <p:nvSpPr>
          <p:cNvPr id="43" name="Google Shape;43;p10"/>
          <p:cNvSpPr txBox="1">
            <a:spLocks noGrp="1"/>
          </p:cNvSpPr>
          <p:nvPr>
            <p:ph type="sldNum" idx="12"/>
          </p:nvPr>
        </p:nvSpPr>
        <p:spPr>
          <a:xfrm>
            <a:off x="9906772" y="6854072"/>
            <a:ext cx="641700" cy="578400"/>
          </a:xfrm>
          <a:prstGeom prst="rect">
            <a:avLst/>
          </a:prstGeom>
        </p:spPr>
        <p:txBody>
          <a:bodyPr spcFirstLastPara="1" wrap="square" lIns="104875" tIns="104875" rIns="104875" bIns="1048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04875" tIns="104875" rIns="104875" bIns="104875" anchor="t" anchorCtr="0">
            <a:normAutofit/>
          </a:bodyPr>
          <a:lstStyle>
            <a:lvl1pPr lvl="0">
              <a:spcBef>
                <a:spcPts val="0"/>
              </a:spcBef>
              <a:spcAft>
                <a:spcPts val="0"/>
              </a:spcAft>
              <a:buClr>
                <a:schemeClr val="dk1"/>
              </a:buClr>
              <a:buSzPts val="3200"/>
              <a:buNone/>
              <a:defRPr sz="3200">
                <a:solidFill>
                  <a:schemeClr val="dk1"/>
                </a:solidFill>
              </a:defRPr>
            </a:lvl1pPr>
            <a:lvl2pPr lvl="1">
              <a:spcBef>
                <a:spcPts val="0"/>
              </a:spcBef>
              <a:spcAft>
                <a:spcPts val="0"/>
              </a:spcAft>
              <a:buClr>
                <a:schemeClr val="dk1"/>
              </a:buClr>
              <a:buSzPts val="3200"/>
              <a:buNone/>
              <a:defRPr sz="3200">
                <a:solidFill>
                  <a:schemeClr val="dk1"/>
                </a:solidFill>
              </a:defRPr>
            </a:lvl2pPr>
            <a:lvl3pPr lvl="2">
              <a:spcBef>
                <a:spcPts val="0"/>
              </a:spcBef>
              <a:spcAft>
                <a:spcPts val="0"/>
              </a:spcAft>
              <a:buClr>
                <a:schemeClr val="dk1"/>
              </a:buClr>
              <a:buSzPts val="3200"/>
              <a:buNone/>
              <a:defRPr sz="3200">
                <a:solidFill>
                  <a:schemeClr val="dk1"/>
                </a:solidFill>
              </a:defRPr>
            </a:lvl3pPr>
            <a:lvl4pPr lvl="3">
              <a:spcBef>
                <a:spcPts val="0"/>
              </a:spcBef>
              <a:spcAft>
                <a:spcPts val="0"/>
              </a:spcAft>
              <a:buClr>
                <a:schemeClr val="dk1"/>
              </a:buClr>
              <a:buSzPts val="3200"/>
              <a:buNone/>
              <a:defRPr sz="3200">
                <a:solidFill>
                  <a:schemeClr val="dk1"/>
                </a:solidFill>
              </a:defRPr>
            </a:lvl4pPr>
            <a:lvl5pPr lvl="4">
              <a:spcBef>
                <a:spcPts val="0"/>
              </a:spcBef>
              <a:spcAft>
                <a:spcPts val="0"/>
              </a:spcAft>
              <a:buClr>
                <a:schemeClr val="dk1"/>
              </a:buClr>
              <a:buSzPts val="3200"/>
              <a:buNone/>
              <a:defRPr sz="3200">
                <a:solidFill>
                  <a:schemeClr val="dk1"/>
                </a:solidFill>
              </a:defRPr>
            </a:lvl5pPr>
            <a:lvl6pPr lvl="5">
              <a:spcBef>
                <a:spcPts val="0"/>
              </a:spcBef>
              <a:spcAft>
                <a:spcPts val="0"/>
              </a:spcAft>
              <a:buClr>
                <a:schemeClr val="dk1"/>
              </a:buClr>
              <a:buSzPts val="3200"/>
              <a:buNone/>
              <a:defRPr sz="3200">
                <a:solidFill>
                  <a:schemeClr val="dk1"/>
                </a:solidFill>
              </a:defRPr>
            </a:lvl6pPr>
            <a:lvl7pPr lvl="6">
              <a:spcBef>
                <a:spcPts val="0"/>
              </a:spcBef>
              <a:spcAft>
                <a:spcPts val="0"/>
              </a:spcAft>
              <a:buClr>
                <a:schemeClr val="dk1"/>
              </a:buClr>
              <a:buSzPts val="3200"/>
              <a:buNone/>
              <a:defRPr sz="3200">
                <a:solidFill>
                  <a:schemeClr val="dk1"/>
                </a:solidFill>
              </a:defRPr>
            </a:lvl7pPr>
            <a:lvl8pPr lvl="7">
              <a:spcBef>
                <a:spcPts val="0"/>
              </a:spcBef>
              <a:spcAft>
                <a:spcPts val="0"/>
              </a:spcAft>
              <a:buClr>
                <a:schemeClr val="dk1"/>
              </a:buClr>
              <a:buSzPts val="3200"/>
              <a:buNone/>
              <a:defRPr sz="3200">
                <a:solidFill>
                  <a:schemeClr val="dk1"/>
                </a:solidFill>
              </a:defRPr>
            </a:lvl8pPr>
            <a:lvl9pPr lvl="8">
              <a:spcBef>
                <a:spcPts val="0"/>
              </a:spcBef>
              <a:spcAft>
                <a:spcPts val="0"/>
              </a:spcAft>
              <a:buClr>
                <a:schemeClr val="dk1"/>
              </a:buClr>
              <a:buSzPts val="3200"/>
              <a:buNone/>
              <a:defRPr sz="32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04875" tIns="104875" rIns="104875" bIns="104875" anchor="t" anchorCtr="0">
            <a:normAutofit/>
          </a:bodyPr>
          <a:lstStyle>
            <a:lvl1pPr marL="457200" lvl="0" indent="-361950">
              <a:lnSpc>
                <a:spcPct val="115000"/>
              </a:lnSpc>
              <a:spcBef>
                <a:spcPts val="0"/>
              </a:spcBef>
              <a:spcAft>
                <a:spcPts val="0"/>
              </a:spcAft>
              <a:buClr>
                <a:schemeClr val="dk2"/>
              </a:buClr>
              <a:buSzPts val="2100"/>
              <a:buChar char="●"/>
              <a:defRPr sz="2100">
                <a:solidFill>
                  <a:schemeClr val="dk2"/>
                </a:solidFill>
              </a:defRPr>
            </a:lvl1pPr>
            <a:lvl2pPr marL="914400" lvl="1" indent="-330200">
              <a:lnSpc>
                <a:spcPct val="115000"/>
              </a:lnSpc>
              <a:spcBef>
                <a:spcPts val="0"/>
              </a:spcBef>
              <a:spcAft>
                <a:spcPts val="0"/>
              </a:spcAft>
              <a:buClr>
                <a:schemeClr val="dk2"/>
              </a:buClr>
              <a:buSzPts val="1600"/>
              <a:buChar char="○"/>
              <a:defRPr sz="1600">
                <a:solidFill>
                  <a:schemeClr val="dk2"/>
                </a:solidFill>
              </a:defRPr>
            </a:lvl2pPr>
            <a:lvl3pPr marL="1371600" lvl="2" indent="-330200">
              <a:lnSpc>
                <a:spcPct val="115000"/>
              </a:lnSpc>
              <a:spcBef>
                <a:spcPts val="0"/>
              </a:spcBef>
              <a:spcAft>
                <a:spcPts val="0"/>
              </a:spcAft>
              <a:buClr>
                <a:schemeClr val="dk2"/>
              </a:buClr>
              <a:buSzPts val="1600"/>
              <a:buChar char="■"/>
              <a:defRPr sz="1600">
                <a:solidFill>
                  <a:schemeClr val="dk2"/>
                </a:solidFill>
              </a:defRPr>
            </a:lvl3pPr>
            <a:lvl4pPr marL="1828800" lvl="3" indent="-330200">
              <a:lnSpc>
                <a:spcPct val="115000"/>
              </a:lnSpc>
              <a:spcBef>
                <a:spcPts val="0"/>
              </a:spcBef>
              <a:spcAft>
                <a:spcPts val="0"/>
              </a:spcAft>
              <a:buClr>
                <a:schemeClr val="dk2"/>
              </a:buClr>
              <a:buSzPts val="1600"/>
              <a:buChar char="●"/>
              <a:defRPr sz="1600">
                <a:solidFill>
                  <a:schemeClr val="dk2"/>
                </a:solidFill>
              </a:defRPr>
            </a:lvl4pPr>
            <a:lvl5pPr marL="2286000" lvl="4" indent="-330200">
              <a:lnSpc>
                <a:spcPct val="115000"/>
              </a:lnSpc>
              <a:spcBef>
                <a:spcPts val="0"/>
              </a:spcBef>
              <a:spcAft>
                <a:spcPts val="0"/>
              </a:spcAft>
              <a:buClr>
                <a:schemeClr val="dk2"/>
              </a:buClr>
              <a:buSzPts val="1600"/>
              <a:buChar char="○"/>
              <a:defRPr sz="1600">
                <a:solidFill>
                  <a:schemeClr val="dk2"/>
                </a:solidFill>
              </a:defRPr>
            </a:lvl5pPr>
            <a:lvl6pPr marL="2743200" lvl="5" indent="-330200">
              <a:lnSpc>
                <a:spcPct val="115000"/>
              </a:lnSpc>
              <a:spcBef>
                <a:spcPts val="0"/>
              </a:spcBef>
              <a:spcAft>
                <a:spcPts val="0"/>
              </a:spcAft>
              <a:buClr>
                <a:schemeClr val="dk2"/>
              </a:buClr>
              <a:buSzPts val="1600"/>
              <a:buChar char="■"/>
              <a:defRPr sz="1600">
                <a:solidFill>
                  <a:schemeClr val="dk2"/>
                </a:solidFill>
              </a:defRPr>
            </a:lvl6pPr>
            <a:lvl7pPr marL="3200400" lvl="6" indent="-330200">
              <a:lnSpc>
                <a:spcPct val="115000"/>
              </a:lnSpc>
              <a:spcBef>
                <a:spcPts val="0"/>
              </a:spcBef>
              <a:spcAft>
                <a:spcPts val="0"/>
              </a:spcAft>
              <a:buClr>
                <a:schemeClr val="dk2"/>
              </a:buClr>
              <a:buSzPts val="1600"/>
              <a:buChar char="●"/>
              <a:defRPr sz="1600">
                <a:solidFill>
                  <a:schemeClr val="dk2"/>
                </a:solidFill>
              </a:defRPr>
            </a:lvl7pPr>
            <a:lvl8pPr marL="3657600" lvl="7" indent="-330200">
              <a:lnSpc>
                <a:spcPct val="115000"/>
              </a:lnSpc>
              <a:spcBef>
                <a:spcPts val="0"/>
              </a:spcBef>
              <a:spcAft>
                <a:spcPts val="0"/>
              </a:spcAft>
              <a:buClr>
                <a:schemeClr val="dk2"/>
              </a:buClr>
              <a:buSzPts val="1600"/>
              <a:buChar char="○"/>
              <a:defRPr sz="1600">
                <a:solidFill>
                  <a:schemeClr val="dk2"/>
                </a:solidFill>
              </a:defRPr>
            </a:lvl8pPr>
            <a:lvl9pPr marL="4114800" lvl="8" indent="-330200">
              <a:lnSpc>
                <a:spcPct val="115000"/>
              </a:lnSpc>
              <a:spcBef>
                <a:spcPts val="0"/>
              </a:spcBef>
              <a:spcAft>
                <a:spcPts val="0"/>
              </a:spcAft>
              <a:buClr>
                <a:schemeClr val="dk2"/>
              </a:buClr>
              <a:buSzPts val="1600"/>
              <a:buChar char="■"/>
              <a:defRPr sz="1600">
                <a:solidFill>
                  <a:schemeClr val="dk2"/>
                </a:solidFill>
              </a:defRPr>
            </a:lvl9pPr>
          </a:lstStyle>
          <a:p>
            <a:endParaRPr/>
          </a:p>
        </p:txBody>
      </p:sp>
      <p:sp>
        <p:nvSpPr>
          <p:cNvPr id="8" name="Google Shape;8;p1"/>
          <p:cNvSpPr txBox="1">
            <a:spLocks noGrp="1"/>
          </p:cNvSpPr>
          <p:nvPr>
            <p:ph type="sldNum" idx="12"/>
          </p:nvPr>
        </p:nvSpPr>
        <p:spPr>
          <a:xfrm>
            <a:off x="9906772" y="6854072"/>
            <a:ext cx="641700" cy="578400"/>
          </a:xfrm>
          <a:prstGeom prst="rect">
            <a:avLst/>
          </a:prstGeom>
          <a:noFill/>
          <a:ln>
            <a:noFill/>
          </a:ln>
        </p:spPr>
        <p:txBody>
          <a:bodyPr spcFirstLastPara="1" wrap="square" lIns="104875" tIns="104875" rIns="104875" bIns="104875" anchor="ctr" anchorCtr="0">
            <a:normAutofit/>
          </a:bodyPr>
          <a:lstStyle>
            <a:lvl1pPr lvl="0" algn="r">
              <a:buNone/>
              <a:defRPr sz="1100">
                <a:solidFill>
                  <a:schemeClr val="dk2"/>
                </a:solidFill>
              </a:defRPr>
            </a:lvl1pPr>
            <a:lvl2pPr lvl="1" algn="r">
              <a:buNone/>
              <a:defRPr sz="1100">
                <a:solidFill>
                  <a:schemeClr val="dk2"/>
                </a:solidFill>
              </a:defRPr>
            </a:lvl2pPr>
            <a:lvl3pPr lvl="2" algn="r">
              <a:buNone/>
              <a:defRPr sz="1100">
                <a:solidFill>
                  <a:schemeClr val="dk2"/>
                </a:solidFill>
              </a:defRPr>
            </a:lvl3pPr>
            <a:lvl4pPr lvl="3" algn="r">
              <a:buNone/>
              <a:defRPr sz="1100">
                <a:solidFill>
                  <a:schemeClr val="dk2"/>
                </a:solidFill>
              </a:defRPr>
            </a:lvl4pPr>
            <a:lvl5pPr lvl="4" algn="r">
              <a:buNone/>
              <a:defRPr sz="1100">
                <a:solidFill>
                  <a:schemeClr val="dk2"/>
                </a:solidFill>
              </a:defRPr>
            </a:lvl5pPr>
            <a:lvl6pPr lvl="5" algn="r">
              <a:buNone/>
              <a:defRPr sz="1100">
                <a:solidFill>
                  <a:schemeClr val="dk2"/>
                </a:solidFill>
              </a:defRPr>
            </a:lvl6pPr>
            <a:lvl7pPr lvl="6" algn="r">
              <a:buNone/>
              <a:defRPr sz="1100">
                <a:solidFill>
                  <a:schemeClr val="dk2"/>
                </a:solidFill>
              </a:defRPr>
            </a:lvl7pPr>
            <a:lvl8pPr lvl="7" algn="r">
              <a:buNone/>
              <a:defRPr sz="1100">
                <a:solidFill>
                  <a:schemeClr val="dk2"/>
                </a:solidFill>
              </a:defRPr>
            </a:lvl8pPr>
            <a:lvl9pPr lvl="8" algn="r">
              <a:buNone/>
              <a:defRPr sz="11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maisonbible.fr/fr/" TargetMode="External"/><Relationship Id="rId4" Type="http://schemas.openxmlformats.org/officeDocument/2006/relationships/hyperlink" Target="http://www.tresorsonore.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lliancebiblique.fr/"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hyperlink" Target="https://chretiens.net/" TargetMode="External"/><Relationship Id="rId3" Type="http://schemas.openxmlformats.org/officeDocument/2006/relationships/hyperlink" Target="https://www.societebiblique.com/" TargetMode="External"/><Relationship Id="rId7" Type="http://schemas.openxmlformats.org/officeDocument/2006/relationships/hyperlink" Target="https://chretiens.t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bible.audio/" TargetMode="External"/><Relationship Id="rId11" Type="http://schemas.openxmlformats.org/officeDocument/2006/relationships/image" Target="../media/image17.png"/><Relationship Id="rId5" Type="http://schemas.openxmlformats.org/officeDocument/2006/relationships/hyperlink" Target="https://chretiens.info/" TargetMode="External"/><Relationship Id="rId10" Type="http://schemas.openxmlformats.org/officeDocument/2006/relationships/image" Target="../media/image16.png"/><Relationship Id="rId4" Type="http://schemas.openxmlformats.org/officeDocument/2006/relationships/hyperlink" Target="https://chretiens.com/" TargetMode="External"/><Relationship Id="rId9" Type="http://schemas.openxmlformats.org/officeDocument/2006/relationships/hyperlink" Target="https://chretiens.info/nos-applications-chretienn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hretiens.ne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theotex.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chretiens.t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hyperlink" Target="https://churchofgod.org/" TargetMode="External"/><Relationship Id="rId4" Type="http://schemas.openxmlformats.org/officeDocument/2006/relationships/hyperlink" Target="https://www.protestants.or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boutique.editeurbpc.com/fr/bibles.html" TargetMode="Externa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americanbible.org/" TargetMode="External"/><Relationship Id="rId5" Type="http://schemas.openxmlformats.org/officeDocument/2006/relationships/hyperlink" Target="https://editeurbpc.com/" TargetMode="External"/><Relationship Id="rId4" Type="http://schemas.openxmlformats.org/officeDocument/2006/relationships/hyperlink" Target="https://boutique.editeurbp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800" y="3469200"/>
            <a:ext cx="7153476" cy="3688775"/>
          </a:xfrm>
          <a:prstGeom prst="rect">
            <a:avLst/>
          </a:prstGeom>
          <a:noFill/>
          <a:ln>
            <a:noFill/>
          </a:ln>
        </p:spPr>
      </p:pic>
      <p:pic>
        <p:nvPicPr>
          <p:cNvPr id="55" name="Google Shape;55;p13"/>
          <p:cNvPicPr preferRelativeResize="0"/>
          <p:nvPr/>
        </p:nvPicPr>
        <p:blipFill rotWithShape="1">
          <a:blip r:embed="rId4">
            <a:alphaModFix/>
          </a:blip>
          <a:srcRect b="33967"/>
          <a:stretch/>
        </p:blipFill>
        <p:spPr>
          <a:xfrm>
            <a:off x="-215650" y="-451175"/>
            <a:ext cx="10907648" cy="3549350"/>
          </a:xfrm>
          <a:prstGeom prst="rect">
            <a:avLst/>
          </a:prstGeom>
          <a:noFill/>
          <a:ln>
            <a:noFill/>
          </a:ln>
        </p:spPr>
      </p:pic>
      <p:pic>
        <p:nvPicPr>
          <p:cNvPr id="56" name="Google Shape;56;p13"/>
          <p:cNvPicPr preferRelativeResize="0"/>
          <p:nvPr/>
        </p:nvPicPr>
        <p:blipFill>
          <a:blip r:embed="rId5">
            <a:alphaModFix/>
          </a:blip>
          <a:stretch>
            <a:fillRect/>
          </a:stretch>
        </p:blipFill>
        <p:spPr>
          <a:xfrm>
            <a:off x="5396100" y="1161063"/>
            <a:ext cx="5365924" cy="3990575"/>
          </a:xfrm>
          <a:prstGeom prst="rect">
            <a:avLst/>
          </a:prstGeom>
          <a:noFill/>
          <a:ln>
            <a:noFill/>
          </a:ln>
        </p:spPr>
      </p:pic>
      <p:pic>
        <p:nvPicPr>
          <p:cNvPr id="57" name="Google Shape;57;p13"/>
          <p:cNvPicPr preferRelativeResize="0"/>
          <p:nvPr/>
        </p:nvPicPr>
        <p:blipFill>
          <a:blip r:embed="rId6">
            <a:alphaModFix/>
          </a:blip>
          <a:stretch>
            <a:fillRect/>
          </a:stretch>
        </p:blipFill>
        <p:spPr>
          <a:xfrm>
            <a:off x="731150" y="827175"/>
            <a:ext cx="7098775" cy="1477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2"/>
          <p:cNvPicPr preferRelativeResize="0"/>
          <p:nvPr/>
        </p:nvPicPr>
        <p:blipFill>
          <a:blip r:embed="rId3">
            <a:alphaModFix/>
          </a:blip>
          <a:stretch>
            <a:fillRect/>
          </a:stretch>
        </p:blipFill>
        <p:spPr>
          <a:xfrm>
            <a:off x="6737913" y="990125"/>
            <a:ext cx="2435675" cy="2435675"/>
          </a:xfrm>
          <a:prstGeom prst="rect">
            <a:avLst/>
          </a:prstGeom>
          <a:noFill/>
          <a:ln>
            <a:noFill/>
          </a:ln>
        </p:spPr>
      </p:pic>
      <p:sp>
        <p:nvSpPr>
          <p:cNvPr id="138" name="Google Shape;138;p22"/>
          <p:cNvSpPr/>
          <p:nvPr/>
        </p:nvSpPr>
        <p:spPr>
          <a:xfrm>
            <a:off x="726600" y="0"/>
            <a:ext cx="4547400" cy="76131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6F0F0"/>
              </a:highlight>
            </a:endParaRPr>
          </a:p>
        </p:txBody>
      </p:sp>
      <p:sp>
        <p:nvSpPr>
          <p:cNvPr id="139" name="Google Shape;139;p22"/>
          <p:cNvSpPr txBox="1"/>
          <p:nvPr/>
        </p:nvSpPr>
        <p:spPr>
          <a:xfrm>
            <a:off x="971688" y="2565900"/>
            <a:ext cx="4057200" cy="4209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TRÉSORSMÉDIA</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Trésorsmédia est une association loi 1901 à but non lucratif qui ne fonctionne quasiment qu’avec les dons qu’elle reçoit. Sa principale mission est de diffuser gratuitement l’Évangile le plus largement possible. Pour se faire, l’association qui œuvre depuis 1961 et jusqu’en 2017 sous le nom de Radio Évangile, a dû diversifier ses actions et évoluer avec son époque. Son slogan : Écouter, raconter, diffuser l’Évangile. </a:t>
            </a:r>
            <a:r>
              <a:rPr lang="fr" sz="1500" b="1">
                <a:solidFill>
                  <a:srgbClr val="231F20"/>
                </a:solidFill>
                <a:latin typeface="Open Sans"/>
                <a:ea typeface="Open Sans"/>
                <a:cs typeface="Open Sans"/>
                <a:sym typeface="Open Sans"/>
              </a:rPr>
              <a:t>Visitez le site </a:t>
            </a: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r>
              <a:rPr lang="fr" sz="1900" b="1">
                <a:solidFill>
                  <a:srgbClr val="231F20"/>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www.tresorsonore.com</a:t>
            </a:r>
            <a:endParaRPr sz="19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p:txBody>
      </p:sp>
      <p:sp>
        <p:nvSpPr>
          <p:cNvPr id="140" name="Google Shape;140;p22"/>
          <p:cNvSpPr txBox="1"/>
          <p:nvPr/>
        </p:nvSpPr>
        <p:spPr>
          <a:xfrm>
            <a:off x="5850950" y="3061125"/>
            <a:ext cx="4057200" cy="4610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LA MAISON DE LA BIBLE</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Depuis 1917, la Maison de la Bible propose le meilleur de la littérature chrétienne. Elle édite des Bibles et des livres dans le but d’aider chaque chrétien(ne) à comprendre la parole biblique pour l’intégrer à sa vie, de la façon la plus saine possible. Pour plus d’information, rendez-vous sur </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r>
              <a:rPr lang="fr" sz="1900" b="1">
                <a:solidFill>
                  <a:srgbClr val="231F20"/>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www.maisonbible.fr</a:t>
            </a:r>
            <a:endParaRPr sz="19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p:txBody>
      </p:sp>
      <p:pic>
        <p:nvPicPr>
          <p:cNvPr id="141" name="Google Shape;141;p22"/>
          <p:cNvPicPr preferRelativeResize="0"/>
          <p:nvPr/>
        </p:nvPicPr>
        <p:blipFill>
          <a:blip r:embed="rId6">
            <a:alphaModFix/>
          </a:blip>
          <a:stretch>
            <a:fillRect/>
          </a:stretch>
        </p:blipFill>
        <p:spPr>
          <a:xfrm>
            <a:off x="1740763" y="990125"/>
            <a:ext cx="2519076" cy="12804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p:nvPr/>
        </p:nvSpPr>
        <p:spPr>
          <a:xfrm>
            <a:off x="5605850" y="0"/>
            <a:ext cx="4547400" cy="76131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6F0F0"/>
              </a:highlight>
            </a:endParaRPr>
          </a:p>
        </p:txBody>
      </p:sp>
      <p:sp>
        <p:nvSpPr>
          <p:cNvPr id="147" name="Google Shape;147;p23"/>
          <p:cNvSpPr txBox="1"/>
          <p:nvPr/>
        </p:nvSpPr>
        <p:spPr>
          <a:xfrm>
            <a:off x="971688" y="2965950"/>
            <a:ext cx="4057200" cy="32247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ALLIANCE BIBLIQUE FRANÇAISE</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L’Alliance biblique française, association loi 1901, sans but lucratif et interconfessionnelle, a pour objectif de promouvoir la Bible, dans un esprit d’ouverture, sans prosélytisme ni parti pris doctrinal. Elle diffuse 150 000 Bibles chaque année. </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r>
              <a:rPr lang="fr" sz="1500" b="1">
                <a:solidFill>
                  <a:srgbClr val="231F20"/>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Visitez le site officiel de l’ABF.</a:t>
            </a: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p:txBody>
      </p:sp>
      <p:sp>
        <p:nvSpPr>
          <p:cNvPr id="148" name="Google Shape;148;p23"/>
          <p:cNvSpPr txBox="1"/>
          <p:nvPr/>
        </p:nvSpPr>
        <p:spPr>
          <a:xfrm>
            <a:off x="5850950" y="2794425"/>
            <a:ext cx="4057200" cy="461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BIBLICA – SOCIÉTÉ BIBLIQUE INTERNATIONALE</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La Société Biblique Internationale (Biblica) a été fondée le 4 décembre 1809 à New York sous le nom de New York Bible Society par un petit groupe de chrétiens comprenant Henry Rutgers, William Colgate, Theodorus Van Wyke et Thomas Eddy. Elle est mondialement connue pour la Bible New International Version (NIV). Sa mission est de diffuser la Bible dans des formats modernes afin qu’un grand nombre de personnes à travers le monde aient l’opportunité d’être transformées par Jésus-Christ.</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p:txBody>
      </p:sp>
      <p:pic>
        <p:nvPicPr>
          <p:cNvPr id="149" name="Google Shape;149;p23"/>
          <p:cNvPicPr preferRelativeResize="0"/>
          <p:nvPr/>
        </p:nvPicPr>
        <p:blipFill>
          <a:blip r:embed="rId4">
            <a:alphaModFix/>
          </a:blip>
          <a:stretch>
            <a:fillRect/>
          </a:stretch>
        </p:blipFill>
        <p:spPr>
          <a:xfrm>
            <a:off x="1967600" y="1970016"/>
            <a:ext cx="2194324" cy="814225"/>
          </a:xfrm>
          <a:prstGeom prst="rect">
            <a:avLst/>
          </a:prstGeom>
          <a:noFill/>
          <a:ln>
            <a:noFill/>
          </a:ln>
        </p:spPr>
      </p:pic>
      <p:pic>
        <p:nvPicPr>
          <p:cNvPr id="150" name="Google Shape;150;p23"/>
          <p:cNvPicPr preferRelativeResize="0"/>
          <p:nvPr/>
        </p:nvPicPr>
        <p:blipFill>
          <a:blip r:embed="rId5">
            <a:alphaModFix/>
          </a:blip>
          <a:stretch>
            <a:fillRect/>
          </a:stretch>
        </p:blipFill>
        <p:spPr>
          <a:xfrm>
            <a:off x="6920963" y="751800"/>
            <a:ext cx="1917174" cy="1917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p:nvPr/>
        </p:nvSpPr>
        <p:spPr>
          <a:xfrm>
            <a:off x="726600" y="0"/>
            <a:ext cx="4547400" cy="76131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6F0F0"/>
              </a:highlight>
            </a:endParaRPr>
          </a:p>
        </p:txBody>
      </p:sp>
      <p:sp>
        <p:nvSpPr>
          <p:cNvPr id="156" name="Google Shape;156;p24"/>
          <p:cNvSpPr txBox="1"/>
          <p:nvPr/>
        </p:nvSpPr>
        <p:spPr>
          <a:xfrm>
            <a:off x="971688" y="2632575"/>
            <a:ext cx="4057200" cy="3978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SOCIÉTÉ BIBLIQUE DE GENÈVE</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La Société Biblique de Genève est une association sans but lucratif fondée en 1917 qui a pour but premier de rendre la Bible accessible à tous au coût le plus bas possible. Au travers des librairies à l’enseigne « La Maison de la Bible » notamment, elle cherche à promouvoir la connaissance de la Parole de Dieu et à préserver la culture chrétienne. Pour plus d’information, visitez le site </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r>
              <a:rPr lang="fr" sz="1900" b="1">
                <a:solidFill>
                  <a:srgbClr val="231F20"/>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www.societebiblique.com</a:t>
            </a:r>
            <a:endParaRPr sz="19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p:txBody>
      </p:sp>
      <p:sp>
        <p:nvSpPr>
          <p:cNvPr id="157" name="Google Shape;157;p24"/>
          <p:cNvSpPr txBox="1"/>
          <p:nvPr/>
        </p:nvSpPr>
        <p:spPr>
          <a:xfrm>
            <a:off x="5850950" y="2794425"/>
            <a:ext cx="4057200" cy="461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CHRETIENS.COM</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b="1">
                <a:solidFill>
                  <a:srgbClr val="231F20"/>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Chretiens.com</a:t>
            </a:r>
            <a:r>
              <a:rPr lang="fr" sz="1500">
                <a:solidFill>
                  <a:srgbClr val="231F20"/>
                </a:solidFill>
                <a:latin typeface="Open Sans"/>
                <a:ea typeface="Open Sans"/>
                <a:cs typeface="Open Sans"/>
                <a:sym typeface="Open Sans"/>
              </a:rPr>
              <a:t> est une plateforme chrétienne qui regroupe plusieurs services tels que la presse chrétienne (</a:t>
            </a:r>
            <a:r>
              <a:rPr lang="fr" sz="1500">
                <a:solidFill>
                  <a:srgbClr val="231F20"/>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www.chretiens.info</a:t>
            </a:r>
            <a:r>
              <a:rPr lang="fr" sz="1500">
                <a:solidFill>
                  <a:srgbClr val="231F20"/>
                </a:solidFill>
                <a:latin typeface="Open Sans"/>
                <a:ea typeface="Open Sans"/>
                <a:cs typeface="Open Sans"/>
                <a:sym typeface="Open Sans"/>
              </a:rPr>
              <a:t>), l’outil d’étude biblique </a:t>
            </a:r>
            <a:r>
              <a:rPr lang="fr" sz="1500" b="1">
                <a:solidFill>
                  <a:srgbClr val="231F20"/>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Bible.audio</a:t>
            </a:r>
            <a:r>
              <a:rPr lang="fr" sz="1500">
                <a:solidFill>
                  <a:srgbClr val="231F20"/>
                </a:solidFill>
                <a:latin typeface="Open Sans"/>
                <a:ea typeface="Open Sans"/>
                <a:cs typeface="Open Sans"/>
                <a:sym typeface="Open Sans"/>
              </a:rPr>
              <a:t>, la </a:t>
            </a:r>
            <a:r>
              <a:rPr lang="fr" sz="1500" b="1">
                <a:solidFill>
                  <a:srgbClr val="231F20"/>
                </a:solidFill>
                <a:latin typeface="Open Sans"/>
                <a:ea typeface="Open Sans"/>
                <a:cs typeface="Open Sans"/>
                <a:sym typeface="Open Sans"/>
              </a:rPr>
              <a:t>télévision chrétienne </a:t>
            </a:r>
            <a:r>
              <a:rPr lang="fr" sz="1500">
                <a:solidFill>
                  <a:srgbClr val="231F20"/>
                </a:solidFill>
                <a:latin typeface="Open Sans"/>
                <a:ea typeface="Open Sans"/>
                <a:cs typeface="Open Sans"/>
                <a:sym typeface="Open Sans"/>
              </a:rPr>
              <a:t>(</a:t>
            </a:r>
            <a:r>
              <a:rPr lang="fr" sz="1500">
                <a:solidFill>
                  <a:srgbClr val="231F20"/>
                </a:solidFill>
                <a:uFill>
                  <a:noFill/>
                </a:u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Chretiens.tv</a:t>
            </a:r>
            <a:r>
              <a:rPr lang="fr" sz="1500">
                <a:solidFill>
                  <a:srgbClr val="231F20"/>
                </a:solidFill>
                <a:latin typeface="Open Sans"/>
                <a:ea typeface="Open Sans"/>
                <a:cs typeface="Open Sans"/>
                <a:sym typeface="Open Sans"/>
              </a:rPr>
              <a:t>), le réseau social chrétien (</a:t>
            </a:r>
            <a:r>
              <a:rPr lang="fr" sz="1500">
                <a:solidFill>
                  <a:srgbClr val="231F20"/>
                </a:solidFill>
                <a:uFill>
                  <a:noFill/>
                </a:u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Chretiens.net</a:t>
            </a:r>
            <a:r>
              <a:rPr lang="fr" sz="1500">
                <a:solidFill>
                  <a:srgbClr val="231F20"/>
                </a:solidFill>
                <a:latin typeface="Open Sans"/>
                <a:ea typeface="Open Sans"/>
                <a:cs typeface="Open Sans"/>
                <a:sym typeface="Open Sans"/>
              </a:rPr>
              <a:t>) et deux applications chrétiennes téléchargeables </a:t>
            </a:r>
            <a:r>
              <a:rPr lang="fr" sz="1500" b="1">
                <a:solidFill>
                  <a:srgbClr val="231F20"/>
                </a:solidFill>
                <a:uFill>
                  <a:noFill/>
                </a:u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ici</a:t>
            </a:r>
            <a:r>
              <a:rPr lang="fr" sz="1500">
                <a:solidFill>
                  <a:srgbClr val="231F20"/>
                </a:solidFill>
                <a:latin typeface="Open Sans"/>
                <a:ea typeface="Open Sans"/>
                <a:cs typeface="Open Sans"/>
                <a:sym typeface="Open Sans"/>
              </a:rPr>
              <a:t>.</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p:txBody>
      </p:sp>
      <p:pic>
        <p:nvPicPr>
          <p:cNvPr id="158" name="Google Shape;158;p24"/>
          <p:cNvPicPr preferRelativeResize="0"/>
          <p:nvPr/>
        </p:nvPicPr>
        <p:blipFill>
          <a:blip r:embed="rId10">
            <a:alphaModFix/>
          </a:blip>
          <a:stretch>
            <a:fillRect/>
          </a:stretch>
        </p:blipFill>
        <p:spPr>
          <a:xfrm>
            <a:off x="1981609" y="1452351"/>
            <a:ext cx="2037375" cy="883250"/>
          </a:xfrm>
          <a:prstGeom prst="rect">
            <a:avLst/>
          </a:prstGeom>
          <a:noFill/>
          <a:ln>
            <a:noFill/>
          </a:ln>
        </p:spPr>
      </p:pic>
      <p:pic>
        <p:nvPicPr>
          <p:cNvPr id="159" name="Google Shape;159;p24"/>
          <p:cNvPicPr preferRelativeResize="0"/>
          <p:nvPr/>
        </p:nvPicPr>
        <p:blipFill>
          <a:blip r:embed="rId11">
            <a:alphaModFix/>
          </a:blip>
          <a:stretch>
            <a:fillRect/>
          </a:stretch>
        </p:blipFill>
        <p:spPr>
          <a:xfrm>
            <a:off x="6580200" y="1913500"/>
            <a:ext cx="2705100" cy="811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p:nvPr/>
        </p:nvSpPr>
        <p:spPr>
          <a:xfrm>
            <a:off x="5565300" y="0"/>
            <a:ext cx="4547400" cy="76131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6F0F0"/>
              </a:highlight>
            </a:endParaRPr>
          </a:p>
        </p:txBody>
      </p:sp>
      <p:sp>
        <p:nvSpPr>
          <p:cNvPr id="165" name="Google Shape;165;p25"/>
          <p:cNvSpPr txBox="1"/>
          <p:nvPr/>
        </p:nvSpPr>
        <p:spPr>
          <a:xfrm>
            <a:off x="819288" y="1337175"/>
            <a:ext cx="4057200" cy="70470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RÉSEAU SOCIAL CHRÉTIEN</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Le Réseau Social Chrétien permet aux chrétiens d’entretenir des relations fraternelles au-delà des barrières constituées quelquefois par la multiplicité des dénominations.</a:t>
            </a: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Dans un monde chrétien affecté par les divisions, l’égoïsme et le repli sur soi, cette plateforme encourage les chrétiens protestants – réformés, luthériens, baptistes, évangéliques, pentecôtistes – à renforcer les liens qui les unissent par un dialogue mutuel centré sur la Bible.</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Depuis sa création, la vocation de ce réseau social est d’unir les chrétiens partageant des valeurs communes basées sur la foi en Christ, de favoriser le débat, l’esprit d’ouverture, la liberté́ d’expression comme de pensée, mais aussi l’engagement dans la prière, l’étude de la Parole de Dieu et l’annonce de l’Évangile. </a:t>
            </a:r>
            <a:r>
              <a:rPr lang="fr" sz="1500" b="1">
                <a:solidFill>
                  <a:srgbClr val="231F20"/>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Visitez le site du réseau social chrétien.</a:t>
            </a: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p:txBody>
      </p:sp>
      <p:sp>
        <p:nvSpPr>
          <p:cNvPr id="166" name="Google Shape;166;p25"/>
          <p:cNvSpPr txBox="1"/>
          <p:nvPr/>
        </p:nvSpPr>
        <p:spPr>
          <a:xfrm>
            <a:off x="5850950" y="2794425"/>
            <a:ext cx="4057200" cy="4610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THÉOTEX ÉDITIONS</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Les Éditions ThéoTeX rééditent des ouvrages anciens de grande qualité appartenant à la littérature protestante évangélique, et les rendent disponibles sur internet, sous forme numérique ou en impression à la demande. </a:t>
            </a:r>
            <a:r>
              <a:rPr lang="fr" sz="1500" b="1">
                <a:solidFill>
                  <a:srgbClr val="231F20"/>
                </a:solidFill>
                <a:latin typeface="Open Sans"/>
                <a:ea typeface="Open Sans"/>
                <a:cs typeface="Open Sans"/>
                <a:sym typeface="Open Sans"/>
              </a:rPr>
              <a:t>Visitez le site </a:t>
            </a: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r>
              <a:rPr lang="fr" sz="1900" b="1">
                <a:solidFill>
                  <a:srgbClr val="231F20"/>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www.theotex.org</a:t>
            </a:r>
            <a:endParaRPr sz="19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p:txBody>
      </p:sp>
      <p:pic>
        <p:nvPicPr>
          <p:cNvPr id="167" name="Google Shape;167;p25"/>
          <p:cNvPicPr preferRelativeResize="0"/>
          <p:nvPr/>
        </p:nvPicPr>
        <p:blipFill>
          <a:blip r:embed="rId5">
            <a:alphaModFix/>
          </a:blip>
          <a:stretch>
            <a:fillRect/>
          </a:stretch>
        </p:blipFill>
        <p:spPr>
          <a:xfrm>
            <a:off x="1703823" y="288500"/>
            <a:ext cx="2288150" cy="853475"/>
          </a:xfrm>
          <a:prstGeom prst="rect">
            <a:avLst/>
          </a:prstGeom>
          <a:noFill/>
          <a:ln>
            <a:noFill/>
          </a:ln>
        </p:spPr>
      </p:pic>
      <p:pic>
        <p:nvPicPr>
          <p:cNvPr id="168" name="Google Shape;168;p25"/>
          <p:cNvPicPr preferRelativeResize="0"/>
          <p:nvPr/>
        </p:nvPicPr>
        <p:blipFill>
          <a:blip r:embed="rId6">
            <a:alphaModFix/>
          </a:blip>
          <a:stretch>
            <a:fillRect/>
          </a:stretch>
        </p:blipFill>
        <p:spPr>
          <a:xfrm>
            <a:off x="6384125" y="1630288"/>
            <a:ext cx="2990850" cy="996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6"/>
          <p:cNvPicPr preferRelativeResize="0"/>
          <p:nvPr/>
        </p:nvPicPr>
        <p:blipFill rotWithShape="1">
          <a:blip r:embed="rId3">
            <a:alphaModFix/>
          </a:blip>
          <a:srcRect r="28197"/>
          <a:stretch/>
        </p:blipFill>
        <p:spPr>
          <a:xfrm>
            <a:off x="5170500" y="1194750"/>
            <a:ext cx="5572049" cy="5170500"/>
          </a:xfrm>
          <a:prstGeom prst="rect">
            <a:avLst/>
          </a:prstGeom>
          <a:noFill/>
          <a:ln>
            <a:noFill/>
          </a:ln>
        </p:spPr>
      </p:pic>
      <p:pic>
        <p:nvPicPr>
          <p:cNvPr id="174" name="Google Shape;174;p26"/>
          <p:cNvPicPr preferRelativeResize="0"/>
          <p:nvPr/>
        </p:nvPicPr>
        <p:blipFill>
          <a:blip r:embed="rId4">
            <a:alphaModFix/>
          </a:blip>
          <a:stretch>
            <a:fillRect/>
          </a:stretch>
        </p:blipFill>
        <p:spPr>
          <a:xfrm>
            <a:off x="0" y="1194750"/>
            <a:ext cx="5170500" cy="5170500"/>
          </a:xfrm>
          <a:prstGeom prst="rect">
            <a:avLst/>
          </a:prstGeom>
          <a:noFill/>
          <a:ln>
            <a:noFill/>
          </a:ln>
        </p:spPr>
      </p:pic>
      <p:sp>
        <p:nvSpPr>
          <p:cNvPr id="175" name="Google Shape;175;p26"/>
          <p:cNvSpPr txBox="1"/>
          <p:nvPr/>
        </p:nvSpPr>
        <p:spPr>
          <a:xfrm>
            <a:off x="878700" y="2994000"/>
            <a:ext cx="8934600" cy="12741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fr" sz="3000" b="1">
                <a:solidFill>
                  <a:srgbClr val="004F71"/>
                </a:solidFill>
                <a:highlight>
                  <a:schemeClr val="lt1"/>
                </a:highlight>
                <a:latin typeface="Open Sans"/>
                <a:ea typeface="Open Sans"/>
                <a:cs typeface="Open Sans"/>
                <a:sym typeface="Open Sans"/>
              </a:rPr>
              <a:t> </a:t>
            </a:r>
            <a:r>
              <a:rPr lang="fr" sz="7100" b="1">
                <a:solidFill>
                  <a:srgbClr val="004F71"/>
                </a:solidFill>
                <a:highlight>
                  <a:schemeClr val="lt1"/>
                </a:highlight>
                <a:latin typeface="Open Sans"/>
                <a:ea typeface="Open Sans"/>
                <a:cs typeface="Open Sans"/>
                <a:sym typeface="Open Sans"/>
              </a:rPr>
              <a:t>MERCI</a:t>
            </a:r>
            <a:r>
              <a:rPr lang="fr" sz="3000" b="1">
                <a:solidFill>
                  <a:srgbClr val="004F71"/>
                </a:solidFill>
                <a:highlight>
                  <a:schemeClr val="lt1"/>
                </a:highlight>
                <a:latin typeface="Open Sans"/>
                <a:ea typeface="Open Sans"/>
                <a:cs typeface="Open Sans"/>
                <a:sym typeface="Open Sans"/>
              </a:rPr>
              <a:t>  </a:t>
            </a:r>
            <a:endParaRPr sz="3000" b="1">
              <a:solidFill>
                <a:srgbClr val="004F71"/>
              </a:solidFill>
              <a:highlight>
                <a:schemeClr val="lt1"/>
              </a:highlight>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435900" y="5440425"/>
            <a:ext cx="9724200" cy="1533600"/>
          </a:xfrm>
          <a:prstGeom prst="rect">
            <a:avLst/>
          </a:pr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6F0F0"/>
              </a:highlight>
            </a:endParaRPr>
          </a:p>
        </p:txBody>
      </p:sp>
      <p:sp>
        <p:nvSpPr>
          <p:cNvPr id="63" name="Google Shape;63;p14"/>
          <p:cNvSpPr/>
          <p:nvPr/>
        </p:nvSpPr>
        <p:spPr>
          <a:xfrm>
            <a:off x="435900" y="1066125"/>
            <a:ext cx="3816300" cy="4374300"/>
          </a:xfrm>
          <a:prstGeom prst="rect">
            <a:avLst/>
          </a:prstGeom>
          <a:solidFill>
            <a:srgbClr val="D95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4252200" y="3047850"/>
            <a:ext cx="5907900" cy="2392500"/>
          </a:xfrm>
          <a:prstGeom prst="rect">
            <a:avLst/>
          </a:pr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6F0F0"/>
              </a:highlight>
            </a:endParaRPr>
          </a:p>
        </p:txBody>
      </p:sp>
      <p:sp>
        <p:nvSpPr>
          <p:cNvPr id="65" name="Google Shape;65;p14"/>
          <p:cNvSpPr txBox="1"/>
          <p:nvPr/>
        </p:nvSpPr>
        <p:spPr>
          <a:xfrm>
            <a:off x="627140" y="1246838"/>
            <a:ext cx="375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6" name="Google Shape;66;p14"/>
          <p:cNvSpPr txBox="1"/>
          <p:nvPr/>
        </p:nvSpPr>
        <p:spPr>
          <a:xfrm>
            <a:off x="586288" y="1368812"/>
            <a:ext cx="3624900" cy="4033200"/>
          </a:xfrm>
          <a:prstGeom prst="rect">
            <a:avLst/>
          </a:prstGeom>
          <a:noFill/>
          <a:ln>
            <a:noFill/>
          </a:ln>
        </p:spPr>
        <p:txBody>
          <a:bodyPr spcFirstLastPara="1" wrap="square" lIns="91425" tIns="91425" rIns="91425" bIns="91425" anchor="t" anchorCtr="0">
            <a:spAutoFit/>
          </a:bodyPr>
          <a:lstStyle/>
          <a:p>
            <a:pPr marL="0" lvl="0" indent="0" algn="l" rtl="0">
              <a:lnSpc>
                <a:spcPct val="140000"/>
              </a:lnSpc>
              <a:spcBef>
                <a:spcPts val="0"/>
              </a:spcBef>
              <a:spcAft>
                <a:spcPts val="0"/>
              </a:spcAft>
              <a:buNone/>
            </a:pPr>
            <a:r>
              <a:rPr lang="fr" sz="1650" b="1">
                <a:solidFill>
                  <a:schemeClr val="lt1"/>
                </a:solidFill>
                <a:latin typeface="Open Sans"/>
                <a:ea typeface="Open Sans"/>
                <a:cs typeface="Open Sans"/>
                <a:sym typeface="Open Sans"/>
              </a:rPr>
              <a:t>Les églises et les associations chrétiennes affiliées à une fédération protestante ou évangélique peuvent devenir partenaires du Journal Chrétien en envoyant leur demande à l’adresse suivante :</a:t>
            </a:r>
            <a:endParaRPr sz="1650" b="1">
              <a:solidFill>
                <a:schemeClr val="lt1"/>
              </a:solidFill>
              <a:latin typeface="Open Sans"/>
              <a:ea typeface="Open Sans"/>
              <a:cs typeface="Open Sans"/>
              <a:sym typeface="Open Sans"/>
            </a:endParaRPr>
          </a:p>
          <a:p>
            <a:pPr marL="0" lvl="0" indent="0" algn="l" rtl="0">
              <a:lnSpc>
                <a:spcPct val="140000"/>
              </a:lnSpc>
              <a:spcBef>
                <a:spcPts val="1100"/>
              </a:spcBef>
              <a:spcAft>
                <a:spcPts val="0"/>
              </a:spcAft>
              <a:buClr>
                <a:schemeClr val="dk1"/>
              </a:buClr>
              <a:buSzPts val="1100"/>
              <a:buFont typeface="Arial"/>
              <a:buNone/>
            </a:pPr>
            <a:r>
              <a:rPr lang="fr" sz="1650" b="1">
                <a:solidFill>
                  <a:schemeClr val="lt1"/>
                </a:solidFill>
                <a:latin typeface="Open Sans"/>
                <a:ea typeface="Open Sans"/>
                <a:cs typeface="Open Sans"/>
                <a:sym typeface="Open Sans"/>
              </a:rPr>
              <a:t>          </a:t>
            </a:r>
            <a:r>
              <a:rPr lang="fr" sz="2350" b="1">
                <a:solidFill>
                  <a:schemeClr val="lt1"/>
                </a:solidFill>
                <a:highlight>
                  <a:srgbClr val="004F71"/>
                </a:highlight>
                <a:latin typeface="Open Sans"/>
                <a:ea typeface="Open Sans"/>
                <a:cs typeface="Open Sans"/>
                <a:sym typeface="Open Sans"/>
              </a:rPr>
              <a:t>admin@chretiens.info</a:t>
            </a:r>
            <a:endParaRPr sz="2350" b="1">
              <a:solidFill>
                <a:schemeClr val="lt1"/>
              </a:solidFill>
              <a:highlight>
                <a:srgbClr val="004F71"/>
              </a:highlight>
              <a:latin typeface="Open Sans"/>
              <a:ea typeface="Open Sans"/>
              <a:cs typeface="Open Sans"/>
              <a:sym typeface="Open Sans"/>
            </a:endParaRPr>
          </a:p>
          <a:p>
            <a:pPr marL="0" lvl="0" indent="0" algn="l" rtl="0">
              <a:spcBef>
                <a:spcPts val="1100"/>
              </a:spcBef>
              <a:spcAft>
                <a:spcPts val="0"/>
              </a:spcAft>
              <a:buNone/>
            </a:pPr>
            <a:endParaRPr>
              <a:solidFill>
                <a:schemeClr val="lt1"/>
              </a:solidFill>
              <a:latin typeface="Open Sans"/>
              <a:ea typeface="Open Sans"/>
              <a:cs typeface="Open Sans"/>
              <a:sym typeface="Open Sans"/>
            </a:endParaRPr>
          </a:p>
        </p:txBody>
      </p:sp>
      <p:sp>
        <p:nvSpPr>
          <p:cNvPr id="67" name="Google Shape;67;p14"/>
          <p:cNvSpPr txBox="1"/>
          <p:nvPr/>
        </p:nvSpPr>
        <p:spPr>
          <a:xfrm>
            <a:off x="4626025" y="3388350"/>
            <a:ext cx="53058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sz="1500">
                <a:solidFill>
                  <a:schemeClr val="dk1"/>
                </a:solidFill>
                <a:latin typeface="Open Sans"/>
                <a:ea typeface="Open Sans"/>
                <a:cs typeface="Open Sans"/>
                <a:sym typeface="Open Sans"/>
              </a:rPr>
              <a:t>Faites gratuitement la promotion de votre ministère, de votre église ou de vos projets chrétiens dans le Journal Chrétien, un média ayant l’agrément de l’État français et qui fait partie des sources d’information officielles de Google actualités en Europe, en Amérique du Nord et en Afrique.</a:t>
            </a:r>
            <a:endParaRPr sz="1200">
              <a:latin typeface="Open Sans"/>
              <a:ea typeface="Open Sans"/>
              <a:cs typeface="Open Sans"/>
              <a:sym typeface="Open Sans"/>
            </a:endParaRPr>
          </a:p>
        </p:txBody>
      </p:sp>
      <p:sp>
        <p:nvSpPr>
          <p:cNvPr id="68" name="Google Shape;68;p14"/>
          <p:cNvSpPr txBox="1"/>
          <p:nvPr/>
        </p:nvSpPr>
        <p:spPr>
          <a:xfrm>
            <a:off x="2788950" y="201900"/>
            <a:ext cx="5170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000" b="1">
                <a:solidFill>
                  <a:srgbClr val="004F71"/>
                </a:solidFill>
                <a:latin typeface="Open Sans"/>
                <a:ea typeface="Open Sans"/>
                <a:cs typeface="Open Sans"/>
                <a:sym typeface="Open Sans"/>
              </a:rPr>
              <a:t>COMMENT &amp; POURQUOI ?</a:t>
            </a:r>
            <a:endParaRPr sz="3000" b="1">
              <a:solidFill>
                <a:srgbClr val="004F71"/>
              </a:solidFill>
              <a:latin typeface="Open Sans"/>
              <a:ea typeface="Open Sans"/>
              <a:cs typeface="Open Sans"/>
              <a:sym typeface="Open Sans"/>
            </a:endParaRPr>
          </a:p>
        </p:txBody>
      </p:sp>
      <p:sp>
        <p:nvSpPr>
          <p:cNvPr id="69" name="Google Shape;69;p14"/>
          <p:cNvSpPr txBox="1"/>
          <p:nvPr/>
        </p:nvSpPr>
        <p:spPr>
          <a:xfrm>
            <a:off x="689400" y="5666225"/>
            <a:ext cx="9313200" cy="133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chemeClr val="dk1"/>
                </a:solidFill>
                <a:latin typeface="Open Sans"/>
                <a:ea typeface="Open Sans"/>
                <a:cs typeface="Open Sans"/>
                <a:sym typeface="Open Sans"/>
              </a:rPr>
              <a:t>Nous croyons au pouvoir du partenariat ; nous croyons que notre impact collectif peut être exponentiellement plus grand lorsque des chrétiens s’unissent avec des buts précis pour la gloire de Dieu. Ensemble, nous pouvons atteindre plus de gens avec l’Évangile ! Nous accueillons donc et cultivons des relations qui construisent le Royaume de Dieu.</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500">
              <a:solidFill>
                <a:schemeClr val="dk1"/>
              </a:solidFill>
              <a:latin typeface="Open Sans"/>
              <a:ea typeface="Open Sans"/>
              <a:cs typeface="Open Sans"/>
              <a:sym typeface="Open Sans"/>
            </a:endParaRPr>
          </a:p>
        </p:txBody>
      </p:sp>
      <p:pic>
        <p:nvPicPr>
          <p:cNvPr id="70" name="Google Shape;70;p14"/>
          <p:cNvPicPr preferRelativeResize="0"/>
          <p:nvPr/>
        </p:nvPicPr>
        <p:blipFill rotWithShape="1">
          <a:blip r:embed="rId3">
            <a:alphaModFix/>
          </a:blip>
          <a:srcRect t="3765" b="33364"/>
          <a:stretch/>
        </p:blipFill>
        <p:spPr>
          <a:xfrm>
            <a:off x="4252200" y="1066125"/>
            <a:ext cx="5907902" cy="1981650"/>
          </a:xfrm>
          <a:prstGeom prst="rect">
            <a:avLst/>
          </a:prstGeom>
          <a:noFill/>
          <a:ln>
            <a:noFill/>
          </a:ln>
        </p:spPr>
      </p:pic>
      <p:sp>
        <p:nvSpPr>
          <p:cNvPr id="71" name="Google Shape;71;p14"/>
          <p:cNvSpPr txBox="1"/>
          <p:nvPr/>
        </p:nvSpPr>
        <p:spPr>
          <a:xfrm>
            <a:off x="6827875" y="4094425"/>
            <a:ext cx="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p:nvPr/>
        </p:nvSpPr>
        <p:spPr>
          <a:xfrm>
            <a:off x="4208400" y="5976350"/>
            <a:ext cx="6483600" cy="1121700"/>
          </a:xfrm>
          <a:prstGeom prst="rect">
            <a:avLst/>
          </a:pr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0" y="4233825"/>
            <a:ext cx="6483600" cy="750300"/>
          </a:xfrm>
          <a:prstGeom prst="rect">
            <a:avLst/>
          </a:prstGeom>
          <a:solidFill>
            <a:srgbClr val="F9F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p:nvPr/>
        </p:nvSpPr>
        <p:spPr>
          <a:xfrm>
            <a:off x="1327875" y="3371625"/>
            <a:ext cx="8163600" cy="36942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Open Sans"/>
              <a:buChar char="●"/>
            </a:pPr>
            <a:r>
              <a:rPr lang="fr" sz="1900">
                <a:latin typeface="Open Sans"/>
                <a:ea typeface="Open Sans"/>
                <a:cs typeface="Open Sans"/>
                <a:sym typeface="Open Sans"/>
              </a:rPr>
              <a:t>équipent et mobilisent les chrétiens pour partager leur foi en Jésus-Christ</a:t>
            </a:r>
            <a:endParaRPr sz="1900">
              <a:latin typeface="Open Sans"/>
              <a:ea typeface="Open Sans"/>
              <a:cs typeface="Open Sans"/>
              <a:sym typeface="Open Sans"/>
            </a:endParaRPr>
          </a:p>
          <a:p>
            <a:pPr marL="457200" lvl="0" indent="0" algn="l" rtl="0">
              <a:spcBef>
                <a:spcPts val="0"/>
              </a:spcBef>
              <a:spcAft>
                <a:spcPts val="0"/>
              </a:spcAft>
              <a:buNone/>
            </a:pP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fr" sz="1900">
                <a:latin typeface="Open Sans"/>
                <a:ea typeface="Open Sans"/>
                <a:cs typeface="Open Sans"/>
                <a:sym typeface="Open Sans"/>
              </a:rPr>
              <a:t>connectent les gens qui cherchent des réponses sur internet à la Parole de Dieu </a:t>
            </a:r>
            <a:endParaRPr sz="1900">
              <a:latin typeface="Open Sans"/>
              <a:ea typeface="Open Sans"/>
              <a:cs typeface="Open Sans"/>
              <a:sym typeface="Open Sans"/>
            </a:endParaRPr>
          </a:p>
          <a:p>
            <a:pPr marL="457200" lvl="0" indent="0" algn="l" rtl="0">
              <a:spcBef>
                <a:spcPts val="0"/>
              </a:spcBef>
              <a:spcAft>
                <a:spcPts val="0"/>
              </a:spcAft>
              <a:buNone/>
            </a:pP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fr" sz="1900">
                <a:latin typeface="Open Sans"/>
                <a:ea typeface="Open Sans"/>
                <a:cs typeface="Open Sans"/>
                <a:sym typeface="Open Sans"/>
              </a:rPr>
              <a:t>proposent des ressources bibliques gratuites à l’ensemble des chrétiens et des églises </a:t>
            </a:r>
            <a:endParaRPr sz="1900">
              <a:latin typeface="Open Sans"/>
              <a:ea typeface="Open Sans"/>
              <a:cs typeface="Open Sans"/>
              <a:sym typeface="Open Sans"/>
            </a:endParaRPr>
          </a:p>
          <a:p>
            <a:pPr marL="457200" lvl="0" indent="0" algn="l" rtl="0">
              <a:spcBef>
                <a:spcPts val="0"/>
              </a:spcBef>
              <a:spcAft>
                <a:spcPts val="0"/>
              </a:spcAft>
              <a:buNone/>
            </a:pP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fr" sz="1900">
                <a:latin typeface="Open Sans"/>
                <a:ea typeface="Open Sans"/>
                <a:cs typeface="Open Sans"/>
                <a:sym typeface="Open Sans"/>
              </a:rPr>
              <a:t>fournissent un contenu numérique gratuit et de haute qualité que les églises et les organisations peuvent utiliser pour partager l’Évangile et inspirer leurs communautés.</a:t>
            </a:r>
            <a:endParaRPr sz="3200">
              <a:latin typeface="Open Sans"/>
              <a:ea typeface="Open Sans"/>
              <a:cs typeface="Open Sans"/>
              <a:sym typeface="Open Sans"/>
            </a:endParaRPr>
          </a:p>
        </p:txBody>
      </p:sp>
      <p:sp>
        <p:nvSpPr>
          <p:cNvPr id="79" name="Google Shape;79;p15"/>
          <p:cNvSpPr/>
          <p:nvPr/>
        </p:nvSpPr>
        <p:spPr>
          <a:xfrm>
            <a:off x="587400" y="473800"/>
            <a:ext cx="9517200" cy="2454900"/>
          </a:xfrm>
          <a:prstGeom prst="rect">
            <a:avLst/>
          </a:prstGeom>
          <a:solidFill>
            <a:srgbClr val="D95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p:nvPr/>
        </p:nvSpPr>
        <p:spPr>
          <a:xfrm>
            <a:off x="951500" y="681400"/>
            <a:ext cx="85794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b="1">
                <a:solidFill>
                  <a:schemeClr val="lt1"/>
                </a:solidFill>
                <a:latin typeface="Open Sans"/>
                <a:ea typeface="Open Sans"/>
                <a:cs typeface="Open Sans"/>
                <a:sym typeface="Open Sans"/>
              </a:rPr>
              <a:t>Le Journal Chrétien collabore avec des plates-formes efficaces et qui ont fait leurs preuves.</a:t>
            </a:r>
            <a:endParaRPr sz="3200" b="1">
              <a:solidFill>
                <a:schemeClr val="lt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2400" i="1">
                <a:solidFill>
                  <a:schemeClr val="lt1"/>
                </a:solidFill>
                <a:latin typeface="Open Sans"/>
                <a:ea typeface="Open Sans"/>
                <a:cs typeface="Open Sans"/>
                <a:sym typeface="Open Sans"/>
              </a:rPr>
              <a:t>Celles-ci :</a:t>
            </a:r>
            <a:endParaRPr sz="2400" i="1">
              <a:solidFill>
                <a:schemeClr val="lt1"/>
              </a:solidFill>
              <a:latin typeface="Open Sans"/>
              <a:ea typeface="Open Sans"/>
              <a:cs typeface="Open Sans"/>
              <a:sym typeface="Open Sans"/>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p:nvPr/>
        </p:nvSpPr>
        <p:spPr>
          <a:xfrm>
            <a:off x="1099050" y="4365200"/>
            <a:ext cx="82611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700" b="1">
                <a:latin typeface="Open Sans"/>
                <a:ea typeface="Open Sans"/>
                <a:cs typeface="Open Sans"/>
                <a:sym typeface="Open Sans"/>
              </a:rPr>
              <a:t>Actuellement, ceux-ci incluent principalement </a:t>
            </a:r>
            <a:endParaRPr sz="2700" b="1">
              <a:latin typeface="Open Sans"/>
              <a:ea typeface="Open Sans"/>
              <a:cs typeface="Open Sans"/>
              <a:sym typeface="Open Sans"/>
            </a:endParaRPr>
          </a:p>
          <a:p>
            <a:pPr marL="0" lvl="0" indent="0" algn="l" rtl="0">
              <a:spcBef>
                <a:spcPts val="0"/>
              </a:spcBef>
              <a:spcAft>
                <a:spcPts val="0"/>
              </a:spcAft>
              <a:buNone/>
            </a:pP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fr" sz="1900">
                <a:latin typeface="Open Sans"/>
                <a:ea typeface="Open Sans"/>
                <a:cs typeface="Open Sans"/>
                <a:sym typeface="Open Sans"/>
              </a:rPr>
              <a:t>le portail chrétien </a:t>
            </a:r>
            <a:r>
              <a:rPr lang="fr" sz="1900">
                <a:solidFill>
                  <a:srgbClr val="D95121"/>
                </a:solidFill>
                <a:latin typeface="Open Sans"/>
                <a:ea typeface="Open Sans"/>
                <a:cs typeface="Open Sans"/>
                <a:sym typeface="Open Sans"/>
              </a:rPr>
              <a:t>Chretiens.com</a:t>
            </a:r>
            <a:endParaRPr sz="1900">
              <a:solidFill>
                <a:srgbClr val="D95121"/>
              </a:solidFill>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fr" sz="1900">
                <a:latin typeface="Open Sans"/>
                <a:ea typeface="Open Sans"/>
                <a:cs typeface="Open Sans"/>
                <a:sym typeface="Open Sans"/>
              </a:rPr>
              <a:t>le Journal Chrétien </a:t>
            </a:r>
            <a:r>
              <a:rPr lang="fr" sz="1900">
                <a:solidFill>
                  <a:srgbClr val="D95121"/>
                </a:solidFill>
                <a:latin typeface="Open Sans"/>
                <a:ea typeface="Open Sans"/>
                <a:cs typeface="Open Sans"/>
                <a:sym typeface="Open Sans"/>
              </a:rPr>
              <a:t>(www.chretiens.info) </a:t>
            </a:r>
            <a:endParaRPr sz="1900">
              <a:solidFill>
                <a:srgbClr val="D95121"/>
              </a:solidFill>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fr" sz="1900">
                <a:latin typeface="Open Sans"/>
                <a:ea typeface="Open Sans"/>
                <a:cs typeface="Open Sans"/>
                <a:sym typeface="Open Sans"/>
              </a:rPr>
              <a:t>l’outil d’étude biblique </a:t>
            </a:r>
            <a:r>
              <a:rPr lang="fr" sz="1900">
                <a:solidFill>
                  <a:srgbClr val="D95121"/>
                </a:solidFill>
                <a:latin typeface="Open Sans"/>
                <a:ea typeface="Open Sans"/>
                <a:cs typeface="Open Sans"/>
                <a:sym typeface="Open Sans"/>
              </a:rPr>
              <a:t>Bible.audio </a:t>
            </a:r>
            <a:endParaRPr sz="1900">
              <a:solidFill>
                <a:srgbClr val="D95121"/>
              </a:solidFill>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fr" sz="1900">
                <a:latin typeface="Open Sans"/>
                <a:ea typeface="Open Sans"/>
                <a:cs typeface="Open Sans"/>
                <a:sym typeface="Open Sans"/>
              </a:rPr>
              <a:t>la télévision chrétienne </a:t>
            </a:r>
            <a:r>
              <a:rPr lang="fr" sz="1900">
                <a:solidFill>
                  <a:srgbClr val="D95121"/>
                </a:solidFill>
                <a:latin typeface="Open Sans"/>
                <a:ea typeface="Open Sans"/>
                <a:cs typeface="Open Sans"/>
                <a:sym typeface="Open Sans"/>
              </a:rPr>
              <a:t>(Chretiens.tv) </a:t>
            </a:r>
            <a:endParaRPr sz="1900">
              <a:solidFill>
                <a:srgbClr val="D95121"/>
              </a:solidFill>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fr" sz="1900">
                <a:latin typeface="Open Sans"/>
                <a:ea typeface="Open Sans"/>
                <a:cs typeface="Open Sans"/>
                <a:sym typeface="Open Sans"/>
              </a:rPr>
              <a:t>le réseau social chrétien </a:t>
            </a:r>
            <a:r>
              <a:rPr lang="fr" sz="1900">
                <a:solidFill>
                  <a:srgbClr val="D95121"/>
                </a:solidFill>
                <a:latin typeface="Open Sans"/>
                <a:ea typeface="Open Sans"/>
                <a:cs typeface="Open Sans"/>
                <a:sym typeface="Open Sans"/>
              </a:rPr>
              <a:t>(Chretiens.net) </a:t>
            </a:r>
            <a:endParaRPr sz="1900">
              <a:solidFill>
                <a:srgbClr val="D95121"/>
              </a:solidFill>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fr" sz="1900">
                <a:latin typeface="Open Sans"/>
                <a:ea typeface="Open Sans"/>
                <a:cs typeface="Open Sans"/>
                <a:sym typeface="Open Sans"/>
              </a:rPr>
              <a:t>et deux applications chrétiennes</a:t>
            </a:r>
            <a:endParaRPr sz="1900">
              <a:latin typeface="Open Sans"/>
              <a:ea typeface="Open Sans"/>
              <a:cs typeface="Open Sans"/>
              <a:sym typeface="Open Sans"/>
            </a:endParaRPr>
          </a:p>
        </p:txBody>
      </p:sp>
      <p:sp>
        <p:nvSpPr>
          <p:cNvPr id="86" name="Google Shape;86;p16"/>
          <p:cNvSpPr/>
          <p:nvPr/>
        </p:nvSpPr>
        <p:spPr>
          <a:xfrm>
            <a:off x="613700" y="473800"/>
            <a:ext cx="9517200" cy="3556800"/>
          </a:xfrm>
          <a:prstGeom prst="rect">
            <a:avLst/>
          </a:prstGeom>
          <a:solidFill>
            <a:srgbClr val="004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951500" y="681400"/>
            <a:ext cx="85794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b="1">
                <a:solidFill>
                  <a:schemeClr val="lt1"/>
                </a:solidFill>
                <a:latin typeface="Open Sans"/>
                <a:ea typeface="Open Sans"/>
                <a:cs typeface="Open Sans"/>
                <a:sym typeface="Open Sans"/>
              </a:rPr>
              <a:t>Il existe de multiples moyens par lesquels les individus, les églises et les organisations chrétiennes peuvent s’associer avec nous et accéder aux médias et aux outils dont nous disposons.</a:t>
            </a:r>
            <a:endParaRPr sz="3200" b="1">
              <a:solidFill>
                <a:schemeClr val="lt1"/>
              </a:solidFill>
              <a:latin typeface="Open Sans"/>
              <a:ea typeface="Open Sans"/>
              <a:cs typeface="Open Sans"/>
              <a:sym typeface="Open Sans"/>
            </a:endParaRPr>
          </a:p>
          <a:p>
            <a:pPr marL="0" lvl="0" indent="0" algn="l" rtl="0">
              <a:spcBef>
                <a:spcPts val="0"/>
              </a:spcBef>
              <a:spcAft>
                <a:spcPts val="0"/>
              </a:spcAft>
              <a:buNone/>
            </a:pPr>
            <a:endParaRPr sz="3200" b="1">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p:nvPr/>
        </p:nvSpPr>
        <p:spPr>
          <a:xfrm>
            <a:off x="2788950" y="201900"/>
            <a:ext cx="51705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000" b="1">
                <a:solidFill>
                  <a:srgbClr val="004F71"/>
                </a:solidFill>
                <a:latin typeface="Open Sans"/>
                <a:ea typeface="Open Sans"/>
                <a:cs typeface="Open Sans"/>
                <a:sym typeface="Open Sans"/>
              </a:rPr>
              <a:t>COMMENT DEVENIR PARTENAIRE ?</a:t>
            </a:r>
            <a:endParaRPr sz="3000" b="1">
              <a:solidFill>
                <a:srgbClr val="004F71"/>
              </a:solidFill>
              <a:latin typeface="Open Sans"/>
              <a:ea typeface="Open Sans"/>
              <a:cs typeface="Open Sans"/>
              <a:sym typeface="Open Sans"/>
            </a:endParaRPr>
          </a:p>
        </p:txBody>
      </p:sp>
      <p:sp>
        <p:nvSpPr>
          <p:cNvPr id="93" name="Google Shape;93;p17"/>
          <p:cNvSpPr/>
          <p:nvPr/>
        </p:nvSpPr>
        <p:spPr>
          <a:xfrm>
            <a:off x="619175" y="1497100"/>
            <a:ext cx="4726800" cy="5459400"/>
          </a:xfrm>
          <a:prstGeom prst="rect">
            <a:avLst/>
          </a:prstGeom>
          <a:solidFill>
            <a:srgbClr val="004F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p:nvPr/>
        </p:nvSpPr>
        <p:spPr>
          <a:xfrm>
            <a:off x="725525" y="2327100"/>
            <a:ext cx="45141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3200">
              <a:solidFill>
                <a:schemeClr val="dk1"/>
              </a:solidFill>
            </a:endParaRPr>
          </a:p>
          <a:p>
            <a:pPr marL="0" lvl="0" indent="0" algn="ctr" rtl="0">
              <a:spcBef>
                <a:spcPts val="0"/>
              </a:spcBef>
              <a:spcAft>
                <a:spcPts val="0"/>
              </a:spcAft>
              <a:buNone/>
            </a:pPr>
            <a:r>
              <a:rPr lang="fr" sz="3200">
                <a:solidFill>
                  <a:schemeClr val="lt1"/>
                </a:solidFill>
              </a:rPr>
              <a:t>Vous pouvez devenir partenaire du Journal Chrétien en nous contactant à l’adresse</a:t>
            </a:r>
            <a:endParaRPr sz="3200">
              <a:solidFill>
                <a:schemeClr val="lt1"/>
              </a:solidFill>
            </a:endParaRPr>
          </a:p>
          <a:p>
            <a:pPr marL="0" lvl="0" indent="0" algn="l" rtl="0">
              <a:spcBef>
                <a:spcPts val="0"/>
              </a:spcBef>
              <a:spcAft>
                <a:spcPts val="0"/>
              </a:spcAft>
              <a:buNone/>
            </a:pPr>
            <a:endParaRPr sz="3200">
              <a:solidFill>
                <a:schemeClr val="lt1"/>
              </a:solidFill>
            </a:endParaRPr>
          </a:p>
          <a:p>
            <a:pPr marL="0" lvl="0" indent="0" algn="l" rtl="0">
              <a:spcBef>
                <a:spcPts val="0"/>
              </a:spcBef>
              <a:spcAft>
                <a:spcPts val="0"/>
              </a:spcAft>
              <a:buClr>
                <a:schemeClr val="dk1"/>
              </a:buClr>
              <a:buSzPts val="1100"/>
              <a:buFont typeface="Arial"/>
              <a:buNone/>
            </a:pPr>
            <a:r>
              <a:rPr lang="fr" sz="3200" b="1">
                <a:solidFill>
                  <a:srgbClr val="D95121"/>
                </a:solidFill>
                <a:highlight>
                  <a:schemeClr val="lt1"/>
                </a:highlight>
              </a:rPr>
              <a:t>admin@chretiens.info</a:t>
            </a:r>
            <a:endParaRPr sz="1650" b="1">
              <a:solidFill>
                <a:srgbClr val="D95121"/>
              </a:solidFill>
              <a:highlight>
                <a:schemeClr val="lt1"/>
              </a:highlight>
              <a:latin typeface="Open Sans"/>
              <a:ea typeface="Open Sans"/>
              <a:cs typeface="Open Sans"/>
              <a:sym typeface="Open Sans"/>
            </a:endParaRPr>
          </a:p>
        </p:txBody>
      </p:sp>
      <p:pic>
        <p:nvPicPr>
          <p:cNvPr id="95" name="Google Shape;95;p17"/>
          <p:cNvPicPr preferRelativeResize="0"/>
          <p:nvPr/>
        </p:nvPicPr>
        <p:blipFill rotWithShape="1">
          <a:blip r:embed="rId3">
            <a:alphaModFix/>
          </a:blip>
          <a:srcRect r="42293"/>
          <a:stretch/>
        </p:blipFill>
        <p:spPr>
          <a:xfrm>
            <a:off x="5346000" y="1497100"/>
            <a:ext cx="4726799" cy="5459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p:nvPr/>
        </p:nvSpPr>
        <p:spPr>
          <a:xfrm>
            <a:off x="587400" y="2177925"/>
            <a:ext cx="6729600" cy="5233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Font typeface="Open Sans"/>
              <a:buChar char="●"/>
            </a:pPr>
            <a:r>
              <a:rPr lang="fr" sz="1500">
                <a:latin typeface="Open Sans"/>
                <a:ea typeface="Open Sans"/>
                <a:cs typeface="Open Sans"/>
                <a:sym typeface="Open Sans"/>
              </a:rPr>
              <a:t>Prier pour que Dieu continue de nous inspirer pour offrir davantage de services chrétiens gratuitement</a:t>
            </a:r>
            <a:endParaRPr sz="1500">
              <a:latin typeface="Open Sans"/>
              <a:ea typeface="Open Sans"/>
              <a:cs typeface="Open Sans"/>
              <a:sym typeface="Open Sans"/>
            </a:endParaRPr>
          </a:p>
          <a:p>
            <a:pPr marL="457200" lvl="0" indent="0" algn="l" rtl="0">
              <a:spcBef>
                <a:spcPts val="0"/>
              </a:spcBef>
              <a:spcAft>
                <a:spcPts val="0"/>
              </a:spcAft>
              <a:buNone/>
            </a:pPr>
            <a:endParaRPr sz="1500">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fr" sz="1500">
                <a:latin typeface="Open Sans"/>
                <a:ea typeface="Open Sans"/>
                <a:cs typeface="Open Sans"/>
                <a:sym typeface="Open Sans"/>
              </a:rPr>
              <a:t>Parler du Journal Chrétien et de ses services autour de vous. Nous recherchons notamment des personnes physiques et morales qui peuvent nous aider à nous faire connaître sur les réseaux sociaux</a:t>
            </a:r>
            <a:endParaRPr sz="1500">
              <a:latin typeface="Open Sans"/>
              <a:ea typeface="Open Sans"/>
              <a:cs typeface="Open Sans"/>
              <a:sym typeface="Open Sans"/>
            </a:endParaRPr>
          </a:p>
          <a:p>
            <a:pPr marL="457200" lvl="0" indent="0" algn="l" rtl="0">
              <a:spcBef>
                <a:spcPts val="0"/>
              </a:spcBef>
              <a:spcAft>
                <a:spcPts val="0"/>
              </a:spcAft>
              <a:buNone/>
            </a:pPr>
            <a:endParaRPr sz="1500">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fr" sz="1500">
                <a:latin typeface="Open Sans"/>
                <a:ea typeface="Open Sans"/>
                <a:cs typeface="Open Sans"/>
                <a:sym typeface="Open Sans"/>
              </a:rPr>
              <a:t>Contribuer à la production de contenus pour nos sites</a:t>
            </a:r>
            <a:endParaRPr sz="1500">
              <a:latin typeface="Open Sans"/>
              <a:ea typeface="Open Sans"/>
              <a:cs typeface="Open Sans"/>
              <a:sym typeface="Open Sans"/>
            </a:endParaRPr>
          </a:p>
          <a:p>
            <a:pPr marL="457200" lvl="0" indent="0" algn="l" rtl="0">
              <a:spcBef>
                <a:spcPts val="0"/>
              </a:spcBef>
              <a:spcAft>
                <a:spcPts val="0"/>
              </a:spcAft>
              <a:buNone/>
            </a:pPr>
            <a:endParaRPr sz="1500">
              <a:latin typeface="Open Sans"/>
              <a:ea typeface="Open Sans"/>
              <a:cs typeface="Open Sans"/>
              <a:sym typeface="Open Sans"/>
            </a:endParaRPr>
          </a:p>
          <a:p>
            <a:pPr marL="457200" lvl="0" indent="-323850" algn="l" rtl="0">
              <a:spcBef>
                <a:spcPts val="0"/>
              </a:spcBef>
              <a:spcAft>
                <a:spcPts val="0"/>
              </a:spcAft>
              <a:buSzPts val="1500"/>
              <a:buFont typeface="Open Sans"/>
              <a:buChar char="●"/>
            </a:pPr>
            <a:r>
              <a:rPr lang="fr" sz="1500">
                <a:latin typeface="Open Sans"/>
                <a:ea typeface="Open Sans"/>
                <a:cs typeface="Open Sans"/>
                <a:sym typeface="Open Sans"/>
              </a:rPr>
              <a:t>Faire un don sur faireundon.info pour soutenir ces nombreux services dont les frais d’hébergement et de fonctionnement nécessitent la mobilisation de la communauté chrétienne.</a:t>
            </a:r>
            <a:endParaRPr sz="1500">
              <a:latin typeface="Open Sans"/>
              <a:ea typeface="Open Sans"/>
              <a:cs typeface="Open Sans"/>
              <a:sym typeface="Open Sans"/>
            </a:endParaRPr>
          </a:p>
          <a:p>
            <a:pPr marL="457200" lvl="0" indent="0" algn="l" rtl="0">
              <a:spcBef>
                <a:spcPts val="0"/>
              </a:spcBef>
              <a:spcAft>
                <a:spcPts val="0"/>
              </a:spcAft>
              <a:buNone/>
            </a:pPr>
            <a:r>
              <a:rPr lang="fr" sz="1500">
                <a:latin typeface="Open Sans"/>
                <a:ea typeface="Open Sans"/>
                <a:cs typeface="Open Sans"/>
                <a:sym typeface="Open Sans"/>
              </a:rPr>
              <a:t>Si vous êtes une église ou une organisation chrétienne, vous pouvez faire un don en tant qu’organisme ou encourager vos membres à nous soutenir.</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fr" sz="1900">
                <a:solidFill>
                  <a:schemeClr val="lt1"/>
                </a:solidFill>
                <a:highlight>
                  <a:srgbClr val="004F71"/>
                </a:highlight>
                <a:latin typeface="Open Sans"/>
                <a:ea typeface="Open Sans"/>
                <a:cs typeface="Open Sans"/>
                <a:sym typeface="Open Sans"/>
              </a:rPr>
              <a:t> Vos dons sont déductibles à </a:t>
            </a:r>
            <a:r>
              <a:rPr lang="fr" sz="2500" b="1">
                <a:solidFill>
                  <a:schemeClr val="lt1"/>
                </a:solidFill>
                <a:highlight>
                  <a:srgbClr val="004F71"/>
                </a:highlight>
                <a:latin typeface="Open Sans"/>
                <a:ea typeface="Open Sans"/>
                <a:cs typeface="Open Sans"/>
                <a:sym typeface="Open Sans"/>
              </a:rPr>
              <a:t>66% </a:t>
            </a:r>
            <a:r>
              <a:rPr lang="fr" sz="1900">
                <a:solidFill>
                  <a:schemeClr val="lt1"/>
                </a:solidFill>
                <a:highlight>
                  <a:srgbClr val="004F71"/>
                </a:highlight>
                <a:latin typeface="Open Sans"/>
                <a:ea typeface="Open Sans"/>
                <a:cs typeface="Open Sans"/>
                <a:sym typeface="Open Sans"/>
              </a:rPr>
              <a:t>de votre impôt sur le          revenu, dans la limite de </a:t>
            </a:r>
            <a:r>
              <a:rPr lang="fr" sz="2500" b="1">
                <a:solidFill>
                  <a:schemeClr val="lt1"/>
                </a:solidFill>
                <a:highlight>
                  <a:srgbClr val="004F71"/>
                </a:highlight>
                <a:latin typeface="Open Sans"/>
                <a:ea typeface="Open Sans"/>
                <a:cs typeface="Open Sans"/>
                <a:sym typeface="Open Sans"/>
              </a:rPr>
              <a:t>20 %</a:t>
            </a:r>
            <a:r>
              <a:rPr lang="fr" sz="1900">
                <a:solidFill>
                  <a:schemeClr val="lt1"/>
                </a:solidFill>
                <a:highlight>
                  <a:srgbClr val="004F71"/>
                </a:highlight>
                <a:latin typeface="Open Sans"/>
                <a:ea typeface="Open Sans"/>
                <a:cs typeface="Open Sans"/>
                <a:sym typeface="Open Sans"/>
              </a:rPr>
              <a:t> de votre revenu imposable.  </a:t>
            </a:r>
            <a:endParaRPr sz="1900">
              <a:solidFill>
                <a:schemeClr val="lt1"/>
              </a:solidFill>
              <a:highlight>
                <a:srgbClr val="004F71"/>
              </a:highlight>
              <a:latin typeface="Open Sans"/>
              <a:ea typeface="Open Sans"/>
              <a:cs typeface="Open Sans"/>
              <a:sym typeface="Open Sans"/>
            </a:endParaRPr>
          </a:p>
          <a:p>
            <a:pPr marL="0" lvl="0" indent="0" algn="l" rtl="0">
              <a:spcBef>
                <a:spcPts val="0"/>
              </a:spcBef>
              <a:spcAft>
                <a:spcPts val="0"/>
              </a:spcAft>
              <a:buNone/>
            </a:pPr>
            <a:endParaRPr sz="1900">
              <a:solidFill>
                <a:schemeClr val="lt1"/>
              </a:solidFill>
              <a:highlight>
                <a:srgbClr val="004F71"/>
              </a:highlight>
              <a:latin typeface="Open Sans"/>
              <a:ea typeface="Open Sans"/>
              <a:cs typeface="Open Sans"/>
              <a:sym typeface="Open Sans"/>
            </a:endParaRPr>
          </a:p>
        </p:txBody>
      </p:sp>
      <p:sp>
        <p:nvSpPr>
          <p:cNvPr id="101" name="Google Shape;101;p18"/>
          <p:cNvSpPr/>
          <p:nvPr/>
        </p:nvSpPr>
        <p:spPr>
          <a:xfrm>
            <a:off x="587400" y="473800"/>
            <a:ext cx="9517200" cy="1469700"/>
          </a:xfrm>
          <a:prstGeom prst="rect">
            <a:avLst/>
          </a:prstGeom>
          <a:solidFill>
            <a:srgbClr val="D95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951500" y="681400"/>
            <a:ext cx="8579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b="1">
                <a:solidFill>
                  <a:schemeClr val="lt1"/>
                </a:solidFill>
                <a:latin typeface="Open Sans"/>
                <a:ea typeface="Open Sans"/>
                <a:cs typeface="Open Sans"/>
                <a:sym typeface="Open Sans"/>
              </a:rPr>
              <a:t>QUE POUVEZ-VOUS FAIRE POUR NOUS ?</a:t>
            </a:r>
            <a:endParaRPr sz="3200" b="1">
              <a:solidFill>
                <a:schemeClr val="lt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2400" i="1">
                <a:solidFill>
                  <a:schemeClr val="lt1"/>
                </a:solidFill>
                <a:latin typeface="Open Sans"/>
                <a:ea typeface="Open Sans"/>
                <a:cs typeface="Open Sans"/>
                <a:sym typeface="Open Sans"/>
              </a:rPr>
              <a:t>En tant que partenaire, vous pouvez :</a:t>
            </a:r>
            <a:endParaRPr sz="2400" i="1">
              <a:solidFill>
                <a:schemeClr val="lt1"/>
              </a:solidFill>
              <a:latin typeface="Open Sans"/>
              <a:ea typeface="Open Sans"/>
              <a:cs typeface="Open Sans"/>
              <a:sym typeface="Open Sans"/>
            </a:endParaRPr>
          </a:p>
          <a:p>
            <a:pPr marL="0" lvl="0" indent="0" algn="l" rtl="0">
              <a:spcBef>
                <a:spcPts val="0"/>
              </a:spcBef>
              <a:spcAft>
                <a:spcPts val="0"/>
              </a:spcAft>
              <a:buNone/>
            </a:pPr>
            <a:endParaRPr>
              <a:solidFill>
                <a:schemeClr val="lt1"/>
              </a:solidFill>
            </a:endParaRPr>
          </a:p>
        </p:txBody>
      </p:sp>
      <p:pic>
        <p:nvPicPr>
          <p:cNvPr id="103" name="Google Shape;103;p18"/>
          <p:cNvPicPr preferRelativeResize="0"/>
          <p:nvPr/>
        </p:nvPicPr>
        <p:blipFill rotWithShape="1">
          <a:blip r:embed="rId3">
            <a:alphaModFix/>
          </a:blip>
          <a:srcRect l="31880" r="42132" b="46703"/>
          <a:stretch/>
        </p:blipFill>
        <p:spPr>
          <a:xfrm>
            <a:off x="7631350" y="1943500"/>
            <a:ext cx="2473250" cy="507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p:nvPr/>
        </p:nvSpPr>
        <p:spPr>
          <a:xfrm>
            <a:off x="5294475" y="1574200"/>
            <a:ext cx="4865700" cy="5399700"/>
          </a:xfrm>
          <a:prstGeom prst="rect">
            <a:avLst/>
          </a:prstGeom>
          <a:solidFill>
            <a:srgbClr val="E6F5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6F0F0"/>
              </a:highlight>
            </a:endParaRPr>
          </a:p>
        </p:txBody>
      </p:sp>
      <p:sp>
        <p:nvSpPr>
          <p:cNvPr id="109" name="Google Shape;109;p19"/>
          <p:cNvSpPr txBox="1"/>
          <p:nvPr/>
        </p:nvSpPr>
        <p:spPr>
          <a:xfrm>
            <a:off x="768375" y="1703025"/>
            <a:ext cx="4449900" cy="549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sz="1500" b="1">
                <a:latin typeface="Open Sans"/>
                <a:ea typeface="Open Sans"/>
                <a:cs typeface="Open Sans"/>
                <a:sym typeface="Open Sans"/>
              </a:rPr>
              <a:t>Publier et faire de la pub dans le Journal Chrétien.</a:t>
            </a:r>
            <a:endParaRPr sz="15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1500">
                <a:latin typeface="Open Sans"/>
                <a:ea typeface="Open Sans"/>
                <a:cs typeface="Open Sans"/>
                <a:sym typeface="Open Sans"/>
              </a:rPr>
              <a:t>Le Journal Chrétien est la principale source chrétienne dans Google actualités. En vous permettant de publier vos nouvelles sur chretiens.info, nous vous permettons de bénéficier de la puissance de Google news pour toucher une large audience.</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1500">
                <a:latin typeface="Open Sans"/>
                <a:ea typeface="Open Sans"/>
                <a:cs typeface="Open Sans"/>
                <a:sym typeface="Open Sans"/>
              </a:rPr>
              <a:t>Nos partenaires peuvent diffuser gratuitement leurs contenus (articles, annonces, bannières publicitaires…) après validation par la rédaction.</a:t>
            </a: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1500" b="1">
                <a:latin typeface="Open Sans"/>
                <a:ea typeface="Open Sans"/>
                <a:cs typeface="Open Sans"/>
                <a:sym typeface="Open Sans"/>
              </a:rPr>
              <a:t>Utiliser nos ressources bibliques</a:t>
            </a:r>
            <a:endParaRPr sz="15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1500">
                <a:latin typeface="Open Sans"/>
                <a:ea typeface="Open Sans"/>
                <a:cs typeface="Open Sans"/>
                <a:sym typeface="Open Sans"/>
              </a:rPr>
              <a:t>Nos partenaires peuvent utiliser le service Bible.audio qui offre tout ce dont vous avez besoin pour étudier la Bible en ligne. Parmi les ressources bibliques proposées figurent la Bible interlinéaire, la Bible avec codes Strong, le lexique Grec et Hébreu, le dictionnaire biblique, l’encyclopédie biblique, la Bible avec dictionnaire.</a:t>
            </a:r>
            <a:endParaRPr sz="1500">
              <a:latin typeface="Open Sans"/>
              <a:ea typeface="Open Sans"/>
              <a:cs typeface="Open Sans"/>
              <a:sym typeface="Open Sans"/>
            </a:endParaRPr>
          </a:p>
          <a:p>
            <a:pPr marL="0" lvl="0" indent="0" algn="l" rtl="0">
              <a:spcBef>
                <a:spcPts val="0"/>
              </a:spcBef>
              <a:spcAft>
                <a:spcPts val="0"/>
              </a:spcAft>
              <a:buNone/>
            </a:pPr>
            <a:endParaRPr sz="1500">
              <a:latin typeface="Open Sans"/>
              <a:ea typeface="Open Sans"/>
              <a:cs typeface="Open Sans"/>
              <a:sym typeface="Open Sans"/>
            </a:endParaRPr>
          </a:p>
        </p:txBody>
      </p:sp>
      <p:sp>
        <p:nvSpPr>
          <p:cNvPr id="110" name="Google Shape;110;p19"/>
          <p:cNvSpPr/>
          <p:nvPr/>
        </p:nvSpPr>
        <p:spPr>
          <a:xfrm>
            <a:off x="635025" y="473800"/>
            <a:ext cx="9517200" cy="1100400"/>
          </a:xfrm>
          <a:prstGeom prst="rect">
            <a:avLst/>
          </a:prstGeom>
          <a:solidFill>
            <a:srgbClr val="D95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txBox="1"/>
          <p:nvPr/>
        </p:nvSpPr>
        <p:spPr>
          <a:xfrm>
            <a:off x="951500" y="681400"/>
            <a:ext cx="8579400" cy="89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b="1">
                <a:solidFill>
                  <a:schemeClr val="lt1"/>
                </a:solidFill>
                <a:latin typeface="Open Sans"/>
                <a:ea typeface="Open Sans"/>
                <a:cs typeface="Open Sans"/>
                <a:sym typeface="Open Sans"/>
              </a:rPr>
              <a:t>QUE POUVONS-NOUS FAIRE POUR VOUS ?</a:t>
            </a:r>
            <a:endParaRPr sz="2400" i="1">
              <a:solidFill>
                <a:schemeClr val="lt1"/>
              </a:solidFill>
              <a:latin typeface="Open Sans"/>
              <a:ea typeface="Open Sans"/>
              <a:cs typeface="Open Sans"/>
              <a:sym typeface="Open Sans"/>
            </a:endParaRPr>
          </a:p>
          <a:p>
            <a:pPr marL="0" lvl="0" indent="0" algn="l" rtl="0">
              <a:spcBef>
                <a:spcPts val="0"/>
              </a:spcBef>
              <a:spcAft>
                <a:spcPts val="0"/>
              </a:spcAft>
              <a:buNone/>
            </a:pPr>
            <a:endParaRPr>
              <a:solidFill>
                <a:schemeClr val="lt1"/>
              </a:solidFill>
            </a:endParaRPr>
          </a:p>
        </p:txBody>
      </p:sp>
      <p:sp>
        <p:nvSpPr>
          <p:cNvPr id="112" name="Google Shape;112;p19"/>
          <p:cNvSpPr txBox="1"/>
          <p:nvPr/>
        </p:nvSpPr>
        <p:spPr>
          <a:xfrm>
            <a:off x="5530875" y="1703025"/>
            <a:ext cx="4449900" cy="503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sz="1500" b="1">
                <a:solidFill>
                  <a:schemeClr val="dk1"/>
                </a:solidFill>
                <a:latin typeface="Open Sans"/>
                <a:ea typeface="Open Sans"/>
                <a:cs typeface="Open Sans"/>
                <a:sym typeface="Open Sans"/>
              </a:rPr>
              <a:t>Promouvoir vos vidéos</a:t>
            </a:r>
            <a:endParaRPr sz="15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1500">
                <a:solidFill>
                  <a:schemeClr val="dk1"/>
                </a:solidFill>
                <a:latin typeface="Open Sans"/>
                <a:ea typeface="Open Sans"/>
                <a:cs typeface="Open Sans"/>
                <a:sym typeface="Open Sans"/>
              </a:rPr>
              <a:t>Vous pouvez promouvoir vos vidéos sur Chretiens.Tv qui a vocation à devenir une vraie chaîne de télévision chrétienne dans les deux prochaines années.</a:t>
            </a:r>
            <a:endParaRPr sz="15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1500">
                <a:solidFill>
                  <a:schemeClr val="dk1"/>
                </a:solidFill>
                <a:latin typeface="Open Sans"/>
                <a:ea typeface="Open Sans"/>
                <a:cs typeface="Open Sans"/>
                <a:sym typeface="Open Sans"/>
              </a:rPr>
              <a:t>La particularité de cette chaîne serait de mettre en place une plateforme d’experts chrétiens pouvant prendre ouvertement position sur les sujets de société.</a:t>
            </a:r>
            <a:endParaRPr sz="15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1500" b="1">
                <a:solidFill>
                  <a:schemeClr val="dk1"/>
                </a:solidFill>
                <a:latin typeface="Open Sans"/>
                <a:ea typeface="Open Sans"/>
                <a:cs typeface="Open Sans"/>
                <a:sym typeface="Open Sans"/>
              </a:rPr>
              <a:t>Bénéficier des services de net, réseau social des chrétiens francophones</a:t>
            </a:r>
            <a:endParaRPr sz="1500"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1500">
                <a:solidFill>
                  <a:schemeClr val="dk1"/>
                </a:solidFill>
                <a:latin typeface="Open Sans"/>
                <a:ea typeface="Open Sans"/>
                <a:cs typeface="Open Sans"/>
                <a:sym typeface="Open Sans"/>
              </a:rPr>
              <a:t>Dans un monde chrétien affecté par les divisions, l’égoïsme et le repli sur soi, le réseau social Chretiens.net permet aux chrétiens d’entretenir des relations fraternelles au-delà des barrières constituées quelquefois par la multiplicité des dénominations.</a:t>
            </a:r>
            <a:endParaRPr sz="15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500">
              <a:solidFill>
                <a:schemeClr val="dk1"/>
              </a:solidFill>
              <a:latin typeface="Open Sans"/>
              <a:ea typeface="Open Sans"/>
              <a:cs typeface="Open Sans"/>
              <a:sym typeface="Open Sans"/>
            </a:endParaRPr>
          </a:p>
          <a:p>
            <a:pPr marL="0" lvl="0" indent="0" algn="l" rtl="0">
              <a:spcBef>
                <a:spcPts val="0"/>
              </a:spcBef>
              <a:spcAft>
                <a:spcPts val="0"/>
              </a:spcAft>
              <a:buNone/>
            </a:pPr>
            <a:endParaRPr sz="1500" b="1">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p:nvPr/>
        </p:nvSpPr>
        <p:spPr>
          <a:xfrm>
            <a:off x="587400" y="473800"/>
            <a:ext cx="9517200" cy="2247300"/>
          </a:xfrm>
          <a:prstGeom prst="rect">
            <a:avLst/>
          </a:prstGeom>
          <a:solidFill>
            <a:srgbClr val="D95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txBox="1"/>
          <p:nvPr/>
        </p:nvSpPr>
        <p:spPr>
          <a:xfrm>
            <a:off x="951500" y="681400"/>
            <a:ext cx="8579400" cy="278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b="1">
                <a:solidFill>
                  <a:schemeClr val="lt1"/>
                </a:solidFill>
                <a:latin typeface="Open Sans"/>
                <a:ea typeface="Open Sans"/>
                <a:cs typeface="Open Sans"/>
                <a:sym typeface="Open Sans"/>
              </a:rPr>
              <a:t>PARTENAIRES DU JOURNAL CHRÉTIEN</a:t>
            </a:r>
            <a:endParaRPr sz="3200" b="1">
              <a:solidFill>
                <a:schemeClr val="lt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fr" sz="2400" i="1">
                <a:solidFill>
                  <a:schemeClr val="lt1"/>
                </a:solidFill>
                <a:latin typeface="Open Sans"/>
                <a:ea typeface="Open Sans"/>
                <a:cs typeface="Open Sans"/>
                <a:sym typeface="Open Sans"/>
              </a:rPr>
              <a:t>Les organismes mentionnés ci-dessous sont partenaires du Journal Chrétien, éditeur des sites chretiens.com, chretiens.info, Bible.audio, Chretiens.tv et Chretiens.net</a:t>
            </a:r>
            <a:endParaRPr sz="2400" i="1">
              <a:solidFill>
                <a:schemeClr val="lt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2700" b="1">
              <a:solidFill>
                <a:schemeClr val="dk1"/>
              </a:solidFill>
            </a:endParaRPr>
          </a:p>
          <a:p>
            <a:pPr marL="0" lvl="0" indent="0" algn="l" rtl="0">
              <a:spcBef>
                <a:spcPts val="0"/>
              </a:spcBef>
              <a:spcAft>
                <a:spcPts val="0"/>
              </a:spcAft>
              <a:buClr>
                <a:schemeClr val="dk1"/>
              </a:buClr>
              <a:buSzPts val="1100"/>
              <a:buFont typeface="Arial"/>
              <a:buNone/>
            </a:pPr>
            <a:endParaRPr sz="2400" i="1">
              <a:solidFill>
                <a:schemeClr val="lt1"/>
              </a:solidFill>
              <a:latin typeface="Open Sans"/>
              <a:ea typeface="Open Sans"/>
              <a:cs typeface="Open Sans"/>
              <a:sym typeface="Open Sans"/>
            </a:endParaRPr>
          </a:p>
          <a:p>
            <a:pPr marL="0" lvl="0" indent="0" algn="l" rtl="0">
              <a:spcBef>
                <a:spcPts val="0"/>
              </a:spcBef>
              <a:spcAft>
                <a:spcPts val="0"/>
              </a:spcAft>
              <a:buNone/>
            </a:pPr>
            <a:endParaRPr>
              <a:solidFill>
                <a:schemeClr val="lt1"/>
              </a:solidFill>
            </a:endParaRPr>
          </a:p>
        </p:txBody>
      </p:sp>
      <p:sp>
        <p:nvSpPr>
          <p:cNvPr id="119" name="Google Shape;119;p20"/>
          <p:cNvSpPr/>
          <p:nvPr/>
        </p:nvSpPr>
        <p:spPr>
          <a:xfrm>
            <a:off x="587400" y="2721100"/>
            <a:ext cx="4865700" cy="48390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6F0F0"/>
              </a:highlight>
            </a:endParaRPr>
          </a:p>
        </p:txBody>
      </p:sp>
      <p:pic>
        <p:nvPicPr>
          <p:cNvPr id="120" name="Google Shape;120;p20"/>
          <p:cNvPicPr preferRelativeResize="0"/>
          <p:nvPr/>
        </p:nvPicPr>
        <p:blipFill>
          <a:blip r:embed="rId3">
            <a:alphaModFix/>
          </a:blip>
          <a:stretch>
            <a:fillRect/>
          </a:stretch>
        </p:blipFill>
        <p:spPr>
          <a:xfrm>
            <a:off x="1290738" y="3115063"/>
            <a:ext cx="3207285" cy="664925"/>
          </a:xfrm>
          <a:prstGeom prst="rect">
            <a:avLst/>
          </a:prstGeom>
          <a:noFill/>
          <a:ln>
            <a:noFill/>
          </a:ln>
        </p:spPr>
      </p:pic>
      <p:sp>
        <p:nvSpPr>
          <p:cNvPr id="121" name="Google Shape;121;p20"/>
          <p:cNvSpPr txBox="1"/>
          <p:nvPr/>
        </p:nvSpPr>
        <p:spPr>
          <a:xfrm>
            <a:off x="865775" y="3937900"/>
            <a:ext cx="4057200" cy="36222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EGLISE DE DIEU À LA ROCHELLE</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L’Eglise de Dieu à La Rochelle est une communauté pluraliste, de sensibilité théologique pentecôtiste, qui se veut conviviale et ouverte à toutes et à tous. Un lieu de réflexion, de rencontre et de dialogue intergénérationnel. Elle est membre de la </a:t>
            </a:r>
            <a:r>
              <a:rPr lang="fr" sz="1500">
                <a:solidFill>
                  <a:srgbClr val="231F20"/>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Fédération Protestante de France (FPF)</a:t>
            </a:r>
            <a:r>
              <a:rPr lang="fr" sz="1500">
                <a:solidFill>
                  <a:srgbClr val="231F20"/>
                </a:solidFill>
                <a:latin typeface="Open Sans"/>
                <a:ea typeface="Open Sans"/>
                <a:cs typeface="Open Sans"/>
                <a:sym typeface="Open Sans"/>
              </a:rPr>
              <a:t> et de la </a:t>
            </a:r>
            <a:r>
              <a:rPr lang="fr" sz="1500">
                <a:solidFill>
                  <a:srgbClr val="231F20"/>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Church of God (Cleveland)</a:t>
            </a:r>
            <a:r>
              <a:rPr lang="fr" sz="1500">
                <a:solidFill>
                  <a:srgbClr val="231F20"/>
                </a:solidFill>
                <a:latin typeface="Open Sans"/>
                <a:ea typeface="Open Sans"/>
                <a:cs typeface="Open Sans"/>
                <a:sym typeface="Open Sans"/>
              </a:rPr>
              <a:t>, une église évangélique américaine qui compte plus de 10 millions de membres dans 186 pays.</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a:solidFill>
                <a:schemeClr val="dk1"/>
              </a:solidFill>
              <a:latin typeface="Open Sans"/>
              <a:ea typeface="Open Sans"/>
              <a:cs typeface="Open Sans"/>
              <a:sym typeface="Open Sans"/>
            </a:endParaRPr>
          </a:p>
        </p:txBody>
      </p:sp>
      <p:pic>
        <p:nvPicPr>
          <p:cNvPr id="122" name="Google Shape;122;p20"/>
          <p:cNvPicPr preferRelativeResize="0"/>
          <p:nvPr/>
        </p:nvPicPr>
        <p:blipFill>
          <a:blip r:embed="rId6">
            <a:alphaModFix/>
          </a:blip>
          <a:stretch>
            <a:fillRect/>
          </a:stretch>
        </p:blipFill>
        <p:spPr>
          <a:xfrm>
            <a:off x="6031075" y="3078987"/>
            <a:ext cx="3738550" cy="737100"/>
          </a:xfrm>
          <a:prstGeom prst="rect">
            <a:avLst/>
          </a:prstGeom>
          <a:noFill/>
          <a:ln>
            <a:noFill/>
          </a:ln>
        </p:spPr>
      </p:pic>
      <p:sp>
        <p:nvSpPr>
          <p:cNvPr id="123" name="Google Shape;123;p20"/>
          <p:cNvSpPr txBox="1"/>
          <p:nvPr/>
        </p:nvSpPr>
        <p:spPr>
          <a:xfrm>
            <a:off x="5799725" y="3937900"/>
            <a:ext cx="4057200" cy="37506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CHRETIENS.TV</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a:solidFill>
                  <a:srgbClr val="231F20"/>
                </a:solidFill>
                <a:uFill>
                  <a:noFill/>
                </a:u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Chretiens.Tv</a:t>
            </a:r>
            <a:r>
              <a:rPr lang="fr" sz="1500">
                <a:solidFill>
                  <a:srgbClr val="231F20"/>
                </a:solidFill>
                <a:latin typeface="Open Sans"/>
                <a:ea typeface="Open Sans"/>
                <a:cs typeface="Open Sans"/>
                <a:sym typeface="Open Sans"/>
              </a:rPr>
              <a:t> est une WebTV en cours de création et qui a vocation à devenir une vraie chaîne de télévision chrétienne dans les deux prochaines années.</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La particularité de cette chaîne serait de mettre en place une plateforme d’experts chrétiens pouvant prendre ouvertement position sur les sujets de société.</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p:nvPr/>
        </p:nvSpPr>
        <p:spPr>
          <a:xfrm>
            <a:off x="5324950" y="0"/>
            <a:ext cx="4547400" cy="76131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6F0F0"/>
              </a:highlight>
            </a:endParaRPr>
          </a:p>
        </p:txBody>
      </p:sp>
      <p:sp>
        <p:nvSpPr>
          <p:cNvPr id="129" name="Google Shape;129;p21"/>
          <p:cNvSpPr txBox="1"/>
          <p:nvPr/>
        </p:nvSpPr>
        <p:spPr>
          <a:xfrm>
            <a:off x="726588" y="2321200"/>
            <a:ext cx="4057200" cy="46101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fr" sz="1500" b="1">
                <a:solidFill>
                  <a:srgbClr val="231F20"/>
                </a:solidFill>
                <a:latin typeface="Open Sans"/>
                <a:ea typeface="Open Sans"/>
                <a:cs typeface="Open Sans"/>
                <a:sym typeface="Open Sans"/>
              </a:rPr>
              <a:t>BIBLES ET PUBLICATIONS CHRÉTIENNES</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None/>
            </a:pPr>
            <a:r>
              <a:rPr lang="fr" sz="1500">
                <a:solidFill>
                  <a:srgbClr val="231F20"/>
                </a:solidFill>
                <a:latin typeface="Open Sans"/>
                <a:ea typeface="Open Sans"/>
                <a:cs typeface="Open Sans"/>
                <a:sym typeface="Open Sans"/>
              </a:rPr>
              <a:t>Bibles et Publications Chrétiennes est une maison d’édition existant depuis 1937 et une association loi 1901 sans but lucratif ayant pour but de mettre la Bible à la disposition de tous. Sa mission consiste à </a:t>
            </a:r>
            <a:r>
              <a:rPr lang="fr" sz="1500" b="1">
                <a:solidFill>
                  <a:srgbClr val="231F20"/>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éditer et diffuser des Bibles dans plusieurs langues</a:t>
            </a:r>
            <a:r>
              <a:rPr lang="fr" sz="1500">
                <a:solidFill>
                  <a:srgbClr val="231F20"/>
                </a:solidFill>
                <a:latin typeface="Open Sans"/>
                <a:ea typeface="Open Sans"/>
                <a:cs typeface="Open Sans"/>
                <a:sym typeface="Open Sans"/>
              </a:rPr>
              <a:t> ainsi que des </a:t>
            </a:r>
            <a:r>
              <a:rPr lang="fr" sz="1500" b="1">
                <a:solidFill>
                  <a:srgbClr val="231F20"/>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calendriers bibliques journaliers</a:t>
            </a:r>
            <a:r>
              <a:rPr lang="fr" sz="1500">
                <a:solidFill>
                  <a:srgbClr val="231F20"/>
                </a:solidFill>
                <a:latin typeface="Open Sans"/>
                <a:ea typeface="Open Sans"/>
                <a:cs typeface="Open Sans"/>
                <a:sym typeface="Open Sans"/>
              </a:rPr>
              <a:t> qui permettent aux lecteurs de la Bible de mieux la comprendre. Pour plus d’information, visitez le site officiel de Bibles et Publication Chrétiennes </a:t>
            </a:r>
            <a:r>
              <a:rPr lang="fr" sz="1500" b="1">
                <a:solidFill>
                  <a:srgbClr val="231F20"/>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en cliquant ici</a:t>
            </a:r>
            <a:r>
              <a:rPr lang="fr" sz="1500">
                <a:solidFill>
                  <a:srgbClr val="231F20"/>
                </a:solidFill>
                <a:latin typeface="Open Sans"/>
                <a:ea typeface="Open Sans"/>
                <a:cs typeface="Open Sans"/>
                <a:sym typeface="Open Sans"/>
              </a:rPr>
              <a:t>.</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a:solidFill>
                <a:schemeClr val="dk1"/>
              </a:solidFill>
              <a:latin typeface="Open Sans"/>
              <a:ea typeface="Open Sans"/>
              <a:cs typeface="Open Sans"/>
              <a:sym typeface="Open Sans"/>
            </a:endParaRPr>
          </a:p>
        </p:txBody>
      </p:sp>
      <p:sp>
        <p:nvSpPr>
          <p:cNvPr id="130" name="Google Shape;130;p21"/>
          <p:cNvSpPr txBox="1"/>
          <p:nvPr/>
        </p:nvSpPr>
        <p:spPr>
          <a:xfrm>
            <a:off x="5612825" y="2365800"/>
            <a:ext cx="4057200" cy="4610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chemeClr val="dk1"/>
              </a:buClr>
              <a:buSzPts val="1100"/>
              <a:buFont typeface="Arial"/>
              <a:buNone/>
            </a:pPr>
            <a:r>
              <a:rPr lang="fr" sz="1500" b="1">
                <a:solidFill>
                  <a:srgbClr val="231F20"/>
                </a:solidFill>
                <a:latin typeface="Open Sans"/>
                <a:ea typeface="Open Sans"/>
                <a:cs typeface="Open Sans"/>
                <a:sym typeface="Open Sans"/>
              </a:rPr>
              <a:t>AMERICAN BIBLE SOCIETY</a:t>
            </a:r>
            <a:endParaRPr sz="1500" b="1">
              <a:solidFill>
                <a:srgbClr val="231F20"/>
              </a:solidFill>
              <a:latin typeface="Open Sans"/>
              <a:ea typeface="Open Sans"/>
              <a:cs typeface="Open Sans"/>
              <a:sym typeface="Open Sans"/>
            </a:endParaRPr>
          </a:p>
          <a:p>
            <a:pPr marL="0" lvl="0" indent="0" algn="ctr" rtl="0">
              <a:lnSpc>
                <a:spcPct val="100000"/>
              </a:lnSpc>
              <a:spcBef>
                <a:spcPts val="1100"/>
              </a:spcBef>
              <a:spcAft>
                <a:spcPts val="0"/>
              </a:spcAft>
              <a:buClr>
                <a:schemeClr val="dk1"/>
              </a:buClr>
              <a:buSzPts val="1100"/>
              <a:buFont typeface="Arial"/>
              <a:buNone/>
            </a:pPr>
            <a:r>
              <a:rPr lang="fr" sz="1500">
                <a:solidFill>
                  <a:srgbClr val="231F20"/>
                </a:solidFill>
                <a:latin typeface="Open Sans"/>
                <a:ea typeface="Open Sans"/>
                <a:cs typeface="Open Sans"/>
                <a:sym typeface="Open Sans"/>
              </a:rPr>
              <a:t>La Société Biblique Américaine (American Bible Society, ABS) est une société biblique fondée le 11 mai 1816 à New York qui publie et distribue des traductions de la Bible, essentiellement protestantes, et fournit des outils d’étude à ceux qui s’intéressent à l’étude de la Bible. Elle s’est fixée pour objectif de « mettre la Bible à la disposition de chacun dans une langue et un format qui lui sont appropriés, afin que toute personne comprenne le message qui peut changer sa vie. » </a:t>
            </a:r>
            <a:r>
              <a:rPr lang="fr" sz="1500">
                <a:solidFill>
                  <a:srgbClr val="231F20"/>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Visitez le site de l’ABS.</a:t>
            </a:r>
            <a:endParaRPr sz="1500">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rgbClr val="231F20"/>
              </a:solidFill>
              <a:latin typeface="Open Sans"/>
              <a:ea typeface="Open Sans"/>
              <a:cs typeface="Open Sans"/>
              <a:sym typeface="Open Sans"/>
            </a:endParaRPr>
          </a:p>
          <a:p>
            <a:pPr marL="0" lvl="0" indent="0" algn="ctr" rtl="0">
              <a:lnSpc>
                <a:spcPct val="100000"/>
              </a:lnSpc>
              <a:spcBef>
                <a:spcPts val="2300"/>
              </a:spcBef>
              <a:spcAft>
                <a:spcPts val="0"/>
              </a:spcAft>
              <a:buClr>
                <a:schemeClr val="dk1"/>
              </a:buClr>
              <a:buSzPts val="1100"/>
              <a:buFont typeface="Arial"/>
              <a:buNone/>
            </a:pPr>
            <a:endParaRPr sz="1500" b="1">
              <a:solidFill>
                <a:schemeClr val="dk1"/>
              </a:solidFill>
              <a:latin typeface="Open Sans"/>
              <a:ea typeface="Open Sans"/>
              <a:cs typeface="Open Sans"/>
              <a:sym typeface="Open Sans"/>
            </a:endParaRPr>
          </a:p>
        </p:txBody>
      </p:sp>
      <p:pic>
        <p:nvPicPr>
          <p:cNvPr id="131" name="Google Shape;131;p21"/>
          <p:cNvPicPr preferRelativeResize="0"/>
          <p:nvPr/>
        </p:nvPicPr>
        <p:blipFill>
          <a:blip r:embed="rId7">
            <a:alphaModFix/>
          </a:blip>
          <a:stretch>
            <a:fillRect/>
          </a:stretch>
        </p:blipFill>
        <p:spPr>
          <a:xfrm>
            <a:off x="1193800" y="1519989"/>
            <a:ext cx="3122801" cy="483361"/>
          </a:xfrm>
          <a:prstGeom prst="rect">
            <a:avLst/>
          </a:prstGeom>
          <a:noFill/>
          <a:ln>
            <a:noFill/>
          </a:ln>
        </p:spPr>
      </p:pic>
      <p:pic>
        <p:nvPicPr>
          <p:cNvPr id="132" name="Google Shape;132;p21"/>
          <p:cNvPicPr preferRelativeResize="0"/>
          <p:nvPr/>
        </p:nvPicPr>
        <p:blipFill>
          <a:blip r:embed="rId8">
            <a:alphaModFix/>
          </a:blip>
          <a:stretch>
            <a:fillRect/>
          </a:stretch>
        </p:blipFill>
        <p:spPr>
          <a:xfrm>
            <a:off x="6553200" y="1371600"/>
            <a:ext cx="2176464" cy="79608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1691</Words>
  <Application>Microsoft Macintosh PowerPoint</Application>
  <PresentationFormat>Personnalisé</PresentationFormat>
  <Paragraphs>92</Paragraphs>
  <Slides>14</Slides>
  <Notes>14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14</vt:i4>
      </vt:variant>
    </vt:vector>
  </HeadingPairs>
  <TitlesOfParts>
    <vt:vector size="17" baseType="lpstr">
      <vt:lpstr>Arial</vt:lpstr>
      <vt:lpstr>Open Sans</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Aloys Evina</cp:lastModifiedBy>
  <cp:revision>1</cp:revision>
  <dcterms:modified xsi:type="dcterms:W3CDTF">2022-09-22T06:49:20Z</dcterms:modified>
</cp:coreProperties>
</file>