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560000" cx="10692000"/>
  <p:notesSz cx="7560000" cy="10692000"/>
  <p:embeddedFontLst>
    <p:embeddedFont>
      <p:font typeface="Open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bold.fntdata"/><Relationship Id="rId14" Type="http://schemas.openxmlformats.org/officeDocument/2006/relationships/font" Target="fonts/OpenSans-regular.fntdata"/><Relationship Id="rId17" Type="http://schemas.openxmlformats.org/officeDocument/2006/relationships/font" Target="fonts/OpenSans-boldItalic.fntdata"/><Relationship Id="rId16"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5e7f515a2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5e7f515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5e7f515a2_0_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5e7f515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5e7f515a2_0_1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55e7f515a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5e7f515a2_0_2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5e7f515a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5e7f515a2_0_2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5e7f515a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5e7f515a2_0_3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55e7f515a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5e7f515a2_0_4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5e7f515a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5768" l="0" r="13599" t="0"/>
          <a:stretch/>
        </p:blipFill>
        <p:spPr>
          <a:xfrm>
            <a:off x="-57150" y="0"/>
            <a:ext cx="11634115" cy="7560001"/>
          </a:xfrm>
          <a:prstGeom prst="rect">
            <a:avLst/>
          </a:prstGeom>
          <a:noFill/>
          <a:ln>
            <a:noFill/>
          </a:ln>
        </p:spPr>
      </p:pic>
      <p:pic>
        <p:nvPicPr>
          <p:cNvPr id="55" name="Google Shape;55;p13"/>
          <p:cNvPicPr preferRelativeResize="0"/>
          <p:nvPr/>
        </p:nvPicPr>
        <p:blipFill>
          <a:blip r:embed="rId4">
            <a:alphaModFix/>
          </a:blip>
          <a:stretch>
            <a:fillRect/>
          </a:stretch>
        </p:blipFill>
        <p:spPr>
          <a:xfrm>
            <a:off x="-57150" y="0"/>
            <a:ext cx="5086349" cy="7560000"/>
          </a:xfrm>
          <a:prstGeom prst="rect">
            <a:avLst/>
          </a:prstGeom>
          <a:noFill/>
          <a:ln>
            <a:noFill/>
          </a:ln>
        </p:spPr>
      </p:pic>
      <p:sp>
        <p:nvSpPr>
          <p:cNvPr id="56" name="Google Shape;56;p13"/>
          <p:cNvSpPr/>
          <p:nvPr/>
        </p:nvSpPr>
        <p:spPr>
          <a:xfrm rot="-121395">
            <a:off x="795150" y="1805250"/>
            <a:ext cx="5455301" cy="863932"/>
          </a:xfrm>
          <a:prstGeom prst="rect">
            <a:avLst/>
          </a:prstGeom>
          <a:solidFill>
            <a:srgbClr val="7EC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863950" y="741450"/>
            <a:ext cx="6283800" cy="708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4800">
                <a:solidFill>
                  <a:schemeClr val="lt1"/>
                </a:solidFill>
                <a:latin typeface="Open Sans"/>
                <a:ea typeface="Open Sans"/>
                <a:cs typeface="Open Sans"/>
                <a:sym typeface="Open Sans"/>
              </a:rPr>
              <a:t>Soutenez le</a:t>
            </a:r>
            <a:r>
              <a:rPr b="1" lang="fr" sz="4800">
                <a:solidFill>
                  <a:srgbClr val="004F71"/>
                </a:solidFill>
                <a:latin typeface="Open Sans"/>
                <a:ea typeface="Open Sans"/>
                <a:cs typeface="Open Sans"/>
                <a:sym typeface="Open Sans"/>
              </a:rPr>
              <a:t> </a:t>
            </a:r>
            <a:endParaRPr b="1" sz="4800">
              <a:solidFill>
                <a:srgbClr val="004F71"/>
              </a:solidFill>
              <a:latin typeface="Open Sans"/>
              <a:ea typeface="Open Sans"/>
              <a:cs typeface="Open Sans"/>
              <a:sym typeface="Open Sans"/>
            </a:endParaRPr>
          </a:p>
          <a:p>
            <a:pPr indent="0" lvl="0" marL="0" rtl="0" algn="l">
              <a:lnSpc>
                <a:spcPct val="115000"/>
              </a:lnSpc>
              <a:spcBef>
                <a:spcPts val="1500"/>
              </a:spcBef>
              <a:spcAft>
                <a:spcPts val="0"/>
              </a:spcAft>
              <a:buNone/>
            </a:pPr>
            <a:r>
              <a:rPr b="1" lang="fr" sz="4800">
                <a:solidFill>
                  <a:srgbClr val="EA8910"/>
                </a:solidFill>
                <a:latin typeface="Open Sans"/>
                <a:ea typeface="Open Sans"/>
                <a:cs typeface="Open Sans"/>
                <a:sym typeface="Open Sans"/>
              </a:rPr>
              <a:t>Journal Chrétien,</a:t>
            </a:r>
            <a:br>
              <a:rPr b="1" lang="fr" sz="4800">
                <a:solidFill>
                  <a:srgbClr val="EA8910"/>
                </a:solidFill>
                <a:latin typeface="Open Sans"/>
                <a:ea typeface="Open Sans"/>
                <a:cs typeface="Open Sans"/>
                <a:sym typeface="Open Sans"/>
              </a:rPr>
            </a:br>
            <a:r>
              <a:rPr b="1" lang="fr" sz="4800">
                <a:solidFill>
                  <a:schemeClr val="lt1"/>
                </a:solidFill>
                <a:latin typeface="Open Sans"/>
                <a:ea typeface="Open Sans"/>
                <a:cs typeface="Open Sans"/>
                <a:sym typeface="Open Sans"/>
              </a:rPr>
              <a:t>le média de la </a:t>
            </a:r>
            <a:endParaRPr b="1" sz="4800">
              <a:solidFill>
                <a:schemeClr val="lt1"/>
              </a:solidFill>
              <a:latin typeface="Open Sans"/>
              <a:ea typeface="Open Sans"/>
              <a:cs typeface="Open Sans"/>
              <a:sym typeface="Open Sans"/>
            </a:endParaRPr>
          </a:p>
          <a:p>
            <a:pPr indent="0" lvl="0" marL="0" rtl="0" algn="l">
              <a:lnSpc>
                <a:spcPct val="115000"/>
              </a:lnSpc>
              <a:spcBef>
                <a:spcPts val="1500"/>
              </a:spcBef>
              <a:spcAft>
                <a:spcPts val="0"/>
              </a:spcAft>
              <a:buNone/>
            </a:pPr>
            <a:r>
              <a:rPr b="1" lang="fr" sz="4800">
                <a:solidFill>
                  <a:schemeClr val="lt1"/>
                </a:solidFill>
                <a:latin typeface="Open Sans"/>
                <a:ea typeface="Open Sans"/>
                <a:cs typeface="Open Sans"/>
                <a:sym typeface="Open Sans"/>
              </a:rPr>
              <a:t>vérité qui passe </a:t>
            </a:r>
            <a:endParaRPr b="1" sz="4800">
              <a:solidFill>
                <a:schemeClr val="lt1"/>
              </a:solidFill>
              <a:latin typeface="Open Sans"/>
              <a:ea typeface="Open Sans"/>
              <a:cs typeface="Open Sans"/>
              <a:sym typeface="Open Sans"/>
            </a:endParaRPr>
          </a:p>
          <a:p>
            <a:pPr indent="0" lvl="0" marL="0" rtl="0" algn="l">
              <a:lnSpc>
                <a:spcPct val="115000"/>
              </a:lnSpc>
              <a:spcBef>
                <a:spcPts val="1500"/>
              </a:spcBef>
              <a:spcAft>
                <a:spcPts val="0"/>
              </a:spcAft>
              <a:buNone/>
            </a:pPr>
            <a:r>
              <a:rPr b="1" lang="fr" sz="4800">
                <a:solidFill>
                  <a:schemeClr val="lt1"/>
                </a:solidFill>
                <a:latin typeface="Open Sans"/>
                <a:ea typeface="Open Sans"/>
                <a:cs typeface="Open Sans"/>
                <a:sym typeface="Open Sans"/>
              </a:rPr>
              <a:t>l’information au </a:t>
            </a:r>
            <a:endParaRPr b="1" sz="4800">
              <a:solidFill>
                <a:schemeClr val="lt1"/>
              </a:solidFill>
              <a:latin typeface="Open Sans"/>
              <a:ea typeface="Open Sans"/>
              <a:cs typeface="Open Sans"/>
              <a:sym typeface="Open Sans"/>
            </a:endParaRPr>
          </a:p>
          <a:p>
            <a:pPr indent="0" lvl="0" marL="0" rtl="0" algn="l">
              <a:lnSpc>
                <a:spcPct val="115000"/>
              </a:lnSpc>
              <a:spcBef>
                <a:spcPts val="1500"/>
              </a:spcBef>
              <a:spcAft>
                <a:spcPts val="0"/>
              </a:spcAft>
              <a:buNone/>
            </a:pPr>
            <a:r>
              <a:rPr b="1" lang="fr" sz="4800">
                <a:solidFill>
                  <a:schemeClr val="lt1"/>
                </a:solidFill>
                <a:latin typeface="Open Sans"/>
                <a:ea typeface="Open Sans"/>
                <a:cs typeface="Open Sans"/>
                <a:sym typeface="Open Sans"/>
              </a:rPr>
              <a:t>tamis de </a:t>
            </a:r>
            <a:r>
              <a:rPr b="1" lang="fr" sz="5400">
                <a:solidFill>
                  <a:schemeClr val="lt1"/>
                </a:solidFill>
                <a:latin typeface="Open Sans"/>
                <a:ea typeface="Open Sans"/>
                <a:cs typeface="Open Sans"/>
                <a:sym typeface="Open Sans"/>
              </a:rPr>
              <a:t>l’Évangile</a:t>
            </a:r>
            <a:endParaRPr b="1" sz="5400">
              <a:solidFill>
                <a:schemeClr val="lt1"/>
              </a:solidFill>
              <a:latin typeface="Open Sans"/>
              <a:ea typeface="Open Sans"/>
              <a:cs typeface="Open Sans"/>
              <a:sym typeface="Open Sans"/>
            </a:endParaRPr>
          </a:p>
          <a:p>
            <a:pPr indent="0" lvl="0" marL="0" rtl="0" algn="l">
              <a:lnSpc>
                <a:spcPct val="100000"/>
              </a:lnSpc>
              <a:spcBef>
                <a:spcPts val="1500"/>
              </a:spcBef>
              <a:spcAft>
                <a:spcPts val="0"/>
              </a:spcAft>
              <a:buNone/>
            </a:pPr>
            <a:r>
              <a:t/>
            </a:r>
            <a:endParaRPr sz="4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rot="-796">
            <a:off x="0" y="302434"/>
            <a:ext cx="9066000" cy="864000"/>
          </a:xfrm>
          <a:prstGeom prst="rect">
            <a:avLst/>
          </a:prstGeom>
          <a:solidFill>
            <a:srgbClr val="7EC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1524450" y="410950"/>
            <a:ext cx="7643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000">
                <a:solidFill>
                  <a:schemeClr val="lt1"/>
                </a:solidFill>
                <a:latin typeface="Open Sans"/>
                <a:ea typeface="Open Sans"/>
                <a:cs typeface="Open Sans"/>
                <a:sym typeface="Open Sans"/>
              </a:rPr>
              <a:t>Pourquoi soutenir le </a:t>
            </a:r>
            <a:r>
              <a:rPr b="1" lang="fr" sz="3000">
                <a:solidFill>
                  <a:srgbClr val="EA8910"/>
                </a:solidFill>
                <a:latin typeface="Open Sans"/>
                <a:ea typeface="Open Sans"/>
                <a:cs typeface="Open Sans"/>
                <a:sym typeface="Open Sans"/>
              </a:rPr>
              <a:t>Journal Chrétien?</a:t>
            </a:r>
            <a:endParaRPr b="1" sz="3000">
              <a:solidFill>
                <a:srgbClr val="EA8910"/>
              </a:solidFill>
              <a:latin typeface="Open Sans"/>
              <a:ea typeface="Open Sans"/>
              <a:cs typeface="Open Sans"/>
              <a:sym typeface="Open Sans"/>
            </a:endParaRPr>
          </a:p>
        </p:txBody>
      </p:sp>
      <p:sp>
        <p:nvSpPr>
          <p:cNvPr id="64" name="Google Shape;64;p14"/>
          <p:cNvSpPr txBox="1"/>
          <p:nvPr/>
        </p:nvSpPr>
        <p:spPr>
          <a:xfrm>
            <a:off x="1661850" y="1813125"/>
            <a:ext cx="40773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900">
                <a:solidFill>
                  <a:schemeClr val="dk1"/>
                </a:solidFill>
                <a:latin typeface="Open Sans"/>
                <a:ea typeface="Open Sans"/>
                <a:cs typeface="Open Sans"/>
                <a:sym typeface="Open Sans"/>
              </a:rPr>
              <a:t>Dans un paysage médiatique marqué par le mensonge et les fake news, le Journal Chrétien se positionne comme le média de la vérité. </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rPr lang="fr" sz="1900">
                <a:solidFill>
                  <a:schemeClr val="dk1"/>
                </a:solidFill>
                <a:latin typeface="Open Sans"/>
                <a:ea typeface="Open Sans"/>
                <a:cs typeface="Open Sans"/>
                <a:sym typeface="Open Sans"/>
              </a:rPr>
              <a:t>Nos journalistes et correspondants essaient de s’approcher de la vérité des faits avec beaucoup d’humilité.</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65" name="Google Shape;65;p14"/>
          <p:cNvSpPr/>
          <p:nvPr/>
        </p:nvSpPr>
        <p:spPr>
          <a:xfrm rot="-779">
            <a:off x="1422900" y="5681935"/>
            <a:ext cx="9269100" cy="1479600"/>
          </a:xfrm>
          <a:prstGeom prst="rect">
            <a:avLst/>
          </a:prstGeom>
          <a:solidFill>
            <a:srgbClr val="C3DF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EC6E2"/>
              </a:solidFill>
            </a:endParaRPr>
          </a:p>
        </p:txBody>
      </p:sp>
      <p:sp>
        <p:nvSpPr>
          <p:cNvPr id="66" name="Google Shape;66;p14"/>
          <p:cNvSpPr txBox="1"/>
          <p:nvPr/>
        </p:nvSpPr>
        <p:spPr>
          <a:xfrm>
            <a:off x="1661850" y="5859575"/>
            <a:ext cx="75819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Le Journal Chrétien est aussi un média d’espérance qui parle des joies et des espoirs ainsi que des tristesses et des angoisses des femmes et des hommes de notre temps.</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pic>
        <p:nvPicPr>
          <p:cNvPr id="67" name="Google Shape;67;p14"/>
          <p:cNvPicPr preferRelativeResize="0"/>
          <p:nvPr/>
        </p:nvPicPr>
        <p:blipFill rotWithShape="1">
          <a:blip r:embed="rId3">
            <a:alphaModFix/>
          </a:blip>
          <a:srcRect b="0" l="6921" r="10179" t="0"/>
          <a:stretch/>
        </p:blipFill>
        <p:spPr>
          <a:xfrm>
            <a:off x="6018950" y="1548463"/>
            <a:ext cx="3047050" cy="367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p:nvPr/>
        </p:nvSpPr>
        <p:spPr>
          <a:xfrm rot="-988">
            <a:off x="580850" y="456356"/>
            <a:ext cx="4173600" cy="3679800"/>
          </a:xfrm>
          <a:prstGeom prst="rect">
            <a:avLst/>
          </a:prstGeom>
          <a:solidFill>
            <a:srgbClr val="7EC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a:off x="776600" y="1085375"/>
            <a:ext cx="3629700" cy="25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900">
                <a:solidFill>
                  <a:schemeClr val="lt1"/>
                </a:solidFill>
                <a:latin typeface="Open Sans"/>
                <a:ea typeface="Open Sans"/>
                <a:cs typeface="Open Sans"/>
                <a:sym typeface="Open Sans"/>
              </a:rPr>
              <a:t>Soutenir le </a:t>
            </a:r>
            <a:r>
              <a:rPr b="1" lang="fr" sz="1900">
                <a:solidFill>
                  <a:srgbClr val="EA8910"/>
                </a:solidFill>
                <a:latin typeface="Open Sans"/>
                <a:ea typeface="Open Sans"/>
                <a:cs typeface="Open Sans"/>
                <a:sym typeface="Open Sans"/>
              </a:rPr>
              <a:t>Journal Chrétien, </a:t>
            </a:r>
            <a:r>
              <a:rPr lang="fr" sz="1900">
                <a:solidFill>
                  <a:schemeClr val="lt1"/>
                </a:solidFill>
                <a:latin typeface="Open Sans"/>
                <a:ea typeface="Open Sans"/>
                <a:cs typeface="Open Sans"/>
                <a:sym typeface="Open Sans"/>
              </a:rPr>
              <a:t>c’est faire entendre la voix des chrétiens portée par l’espérance de l’Évangile; c’est offrir aux chrétiens des ressources qu’ils ne trouveront nulle part ailleurs.</a:t>
            </a:r>
            <a:endParaRPr sz="19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900">
              <a:solidFill>
                <a:schemeClr val="lt1"/>
              </a:solidFill>
              <a:latin typeface="Open Sans"/>
              <a:ea typeface="Open Sans"/>
              <a:cs typeface="Open Sans"/>
              <a:sym typeface="Open Sans"/>
            </a:endParaRPr>
          </a:p>
        </p:txBody>
      </p:sp>
      <p:pic>
        <p:nvPicPr>
          <p:cNvPr id="74" name="Google Shape;74;p15"/>
          <p:cNvPicPr preferRelativeResize="0"/>
          <p:nvPr/>
        </p:nvPicPr>
        <p:blipFill>
          <a:blip r:embed="rId3">
            <a:alphaModFix/>
          </a:blip>
          <a:stretch>
            <a:fillRect/>
          </a:stretch>
        </p:blipFill>
        <p:spPr>
          <a:xfrm>
            <a:off x="4678250" y="455750"/>
            <a:ext cx="5522867" cy="3680999"/>
          </a:xfrm>
          <a:prstGeom prst="rect">
            <a:avLst/>
          </a:prstGeom>
          <a:noFill/>
          <a:ln>
            <a:noFill/>
          </a:ln>
        </p:spPr>
      </p:pic>
      <p:sp>
        <p:nvSpPr>
          <p:cNvPr id="75" name="Google Shape;75;p15"/>
          <p:cNvSpPr txBox="1"/>
          <p:nvPr/>
        </p:nvSpPr>
        <p:spPr>
          <a:xfrm>
            <a:off x="844800" y="4352925"/>
            <a:ext cx="9002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000">
                <a:solidFill>
                  <a:srgbClr val="7EC6E2"/>
                </a:solidFill>
                <a:latin typeface="Open Sans"/>
                <a:ea typeface="Open Sans"/>
                <a:cs typeface="Open Sans"/>
                <a:sym typeface="Open Sans"/>
              </a:rPr>
              <a:t>Votre don permet au Journal Chrétien de continuer à proposer des services gratuits comme :</a:t>
            </a:r>
            <a:endParaRPr b="1" sz="2000">
              <a:solidFill>
                <a:srgbClr val="7EC6E2"/>
              </a:solidFill>
              <a:latin typeface="Open Sans"/>
              <a:ea typeface="Open Sans"/>
              <a:cs typeface="Open Sans"/>
              <a:sym typeface="Open Sans"/>
            </a:endParaRPr>
          </a:p>
        </p:txBody>
      </p:sp>
      <p:sp>
        <p:nvSpPr>
          <p:cNvPr id="76" name="Google Shape;76;p15"/>
          <p:cNvSpPr txBox="1"/>
          <p:nvPr/>
        </p:nvSpPr>
        <p:spPr>
          <a:xfrm>
            <a:off x="844800" y="5153325"/>
            <a:ext cx="85782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Open Sans"/>
              <a:buChar char="●"/>
            </a:pPr>
            <a:r>
              <a:rPr lang="fr" sz="1500">
                <a:solidFill>
                  <a:schemeClr val="dk1"/>
                </a:solidFill>
                <a:latin typeface="Open Sans"/>
                <a:ea typeface="Open Sans"/>
                <a:cs typeface="Open Sans"/>
                <a:sym typeface="Open Sans"/>
              </a:rPr>
              <a:t>le site d’information Chretiens.info,</a:t>
            </a:r>
            <a:endParaRPr sz="1500">
              <a:solidFill>
                <a:schemeClr val="dk1"/>
              </a:solidFill>
              <a:latin typeface="Open Sans"/>
              <a:ea typeface="Open Sans"/>
              <a:cs typeface="Open Sans"/>
              <a:sym typeface="Open Sans"/>
            </a:endParaRPr>
          </a:p>
          <a:p>
            <a:pPr indent="-323850" lvl="0" marL="457200" rtl="0" algn="l">
              <a:spcBef>
                <a:spcPts val="0"/>
              </a:spcBef>
              <a:spcAft>
                <a:spcPts val="0"/>
              </a:spcAft>
              <a:buClr>
                <a:schemeClr val="dk1"/>
              </a:buClr>
              <a:buSzPts val="1500"/>
              <a:buFont typeface="Open Sans"/>
              <a:buChar char="●"/>
            </a:pPr>
            <a:r>
              <a:rPr lang="fr" sz="1500">
                <a:solidFill>
                  <a:schemeClr val="dk1"/>
                </a:solidFill>
                <a:latin typeface="Open Sans"/>
                <a:ea typeface="Open Sans"/>
                <a:cs typeface="Open Sans"/>
                <a:sym typeface="Open Sans"/>
              </a:rPr>
              <a:t>la plateforme d’étude biblique Bible.audio,</a:t>
            </a:r>
            <a:endParaRPr sz="1500">
              <a:solidFill>
                <a:schemeClr val="dk1"/>
              </a:solidFill>
              <a:latin typeface="Open Sans"/>
              <a:ea typeface="Open Sans"/>
              <a:cs typeface="Open Sans"/>
              <a:sym typeface="Open Sans"/>
            </a:endParaRPr>
          </a:p>
          <a:p>
            <a:pPr indent="-323850" lvl="0" marL="457200" rtl="0" algn="l">
              <a:spcBef>
                <a:spcPts val="0"/>
              </a:spcBef>
              <a:spcAft>
                <a:spcPts val="0"/>
              </a:spcAft>
              <a:buClr>
                <a:schemeClr val="dk1"/>
              </a:buClr>
              <a:buSzPts val="1500"/>
              <a:buFont typeface="Open Sans"/>
              <a:buChar char="●"/>
            </a:pPr>
            <a:r>
              <a:rPr lang="fr" sz="1500">
                <a:solidFill>
                  <a:schemeClr val="dk1"/>
                </a:solidFill>
                <a:latin typeface="Open Sans"/>
                <a:ea typeface="Open Sans"/>
                <a:cs typeface="Open Sans"/>
                <a:sym typeface="Open Sans"/>
              </a:rPr>
              <a:t>le réseau social chrétien Chretiens.net,</a:t>
            </a:r>
            <a:endParaRPr sz="1500">
              <a:solidFill>
                <a:schemeClr val="dk1"/>
              </a:solidFill>
              <a:latin typeface="Open Sans"/>
              <a:ea typeface="Open Sans"/>
              <a:cs typeface="Open Sans"/>
              <a:sym typeface="Open Sans"/>
            </a:endParaRPr>
          </a:p>
          <a:p>
            <a:pPr indent="-323850" lvl="0" marL="457200" rtl="0" algn="l">
              <a:spcBef>
                <a:spcPts val="0"/>
              </a:spcBef>
              <a:spcAft>
                <a:spcPts val="0"/>
              </a:spcAft>
              <a:buClr>
                <a:schemeClr val="dk1"/>
              </a:buClr>
              <a:buSzPts val="1500"/>
              <a:buFont typeface="Open Sans"/>
              <a:buChar char="●"/>
            </a:pPr>
            <a:r>
              <a:rPr lang="fr" sz="1500">
                <a:solidFill>
                  <a:schemeClr val="dk1"/>
                </a:solidFill>
                <a:latin typeface="Open Sans"/>
                <a:ea typeface="Open Sans"/>
                <a:cs typeface="Open Sans"/>
                <a:sym typeface="Open Sans"/>
              </a:rPr>
              <a:t>le nouveau portail chrétien francophone Chretiens.com,</a:t>
            </a:r>
            <a:endParaRPr sz="1500">
              <a:solidFill>
                <a:schemeClr val="dk1"/>
              </a:solidFill>
              <a:latin typeface="Open Sans"/>
              <a:ea typeface="Open Sans"/>
              <a:cs typeface="Open Sans"/>
              <a:sym typeface="Open Sans"/>
            </a:endParaRPr>
          </a:p>
          <a:p>
            <a:pPr indent="-323850" lvl="0" marL="457200" rtl="0" algn="l">
              <a:spcBef>
                <a:spcPts val="0"/>
              </a:spcBef>
              <a:spcAft>
                <a:spcPts val="0"/>
              </a:spcAft>
              <a:buClr>
                <a:schemeClr val="dk1"/>
              </a:buClr>
              <a:buSzPts val="1500"/>
              <a:buFont typeface="Open Sans"/>
              <a:buChar char="●"/>
            </a:pPr>
            <a:r>
              <a:rPr lang="fr" sz="1500">
                <a:solidFill>
                  <a:schemeClr val="dk1"/>
                </a:solidFill>
                <a:latin typeface="Open Sans"/>
                <a:ea typeface="Open Sans"/>
                <a:cs typeface="Open Sans"/>
                <a:sym typeface="Open Sans"/>
              </a:rPr>
              <a:t>la chaîne de télévision chrétienne évangélique Chretiens.Tv,</a:t>
            </a:r>
            <a:endParaRPr sz="1500">
              <a:solidFill>
                <a:schemeClr val="dk1"/>
              </a:solidFill>
              <a:latin typeface="Open Sans"/>
              <a:ea typeface="Open Sans"/>
              <a:cs typeface="Open Sans"/>
              <a:sym typeface="Open Sans"/>
            </a:endParaRPr>
          </a:p>
          <a:p>
            <a:pPr indent="-323850" lvl="0" marL="457200" rtl="0" algn="l">
              <a:spcBef>
                <a:spcPts val="0"/>
              </a:spcBef>
              <a:spcAft>
                <a:spcPts val="0"/>
              </a:spcAft>
              <a:buClr>
                <a:schemeClr val="dk1"/>
              </a:buClr>
              <a:buSzPts val="1500"/>
              <a:buFont typeface="Open Sans"/>
              <a:buChar char="●"/>
            </a:pPr>
            <a:r>
              <a:rPr lang="fr" sz="1500">
                <a:solidFill>
                  <a:schemeClr val="dk1"/>
                </a:solidFill>
                <a:latin typeface="Open Sans"/>
                <a:ea typeface="Open Sans"/>
                <a:cs typeface="Open Sans"/>
                <a:sym typeface="Open Sans"/>
              </a:rPr>
              <a:t>ses applications chrétiennes gratuites et la lettre de nouvelles « Un message biblique par jour » éditée par le Journal Chrétien.</a:t>
            </a:r>
            <a:endParaRPr sz="15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p:nvPr/>
        </p:nvSpPr>
        <p:spPr>
          <a:xfrm rot="-772">
            <a:off x="0" y="560102"/>
            <a:ext cx="5346000" cy="6999300"/>
          </a:xfrm>
          <a:prstGeom prst="rect">
            <a:avLst/>
          </a:prstGeom>
          <a:solidFill>
            <a:srgbClr val="7EC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a:off x="711150" y="1563000"/>
            <a:ext cx="39237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2800">
                <a:solidFill>
                  <a:schemeClr val="lt1"/>
                </a:solidFill>
                <a:latin typeface="Open Sans"/>
                <a:ea typeface="Open Sans"/>
                <a:cs typeface="Open Sans"/>
                <a:sym typeface="Open Sans"/>
              </a:rPr>
              <a:t>Vos dons sont déductibles d’impôts.</a:t>
            </a:r>
            <a:endParaRPr sz="2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2800">
                <a:solidFill>
                  <a:schemeClr val="lt1"/>
                </a:solidFill>
                <a:latin typeface="Open Sans"/>
                <a:ea typeface="Open Sans"/>
                <a:cs typeface="Open Sans"/>
                <a:sym typeface="Open Sans"/>
              </a:rPr>
              <a:t>Si vous êtes un particulier résidant en France, vos dons sont déductibles à </a:t>
            </a:r>
            <a:r>
              <a:rPr b="1" lang="fr" sz="2800">
                <a:solidFill>
                  <a:schemeClr val="lt1"/>
                </a:solidFill>
                <a:latin typeface="Open Sans"/>
                <a:ea typeface="Open Sans"/>
                <a:cs typeface="Open Sans"/>
                <a:sym typeface="Open Sans"/>
              </a:rPr>
              <a:t> </a:t>
            </a:r>
            <a:r>
              <a:rPr b="1" lang="fr" sz="3900">
                <a:solidFill>
                  <a:srgbClr val="EA8910"/>
                </a:solidFill>
                <a:latin typeface="Open Sans"/>
                <a:ea typeface="Open Sans"/>
                <a:cs typeface="Open Sans"/>
                <a:sym typeface="Open Sans"/>
              </a:rPr>
              <a:t>66% </a:t>
            </a:r>
            <a:r>
              <a:rPr lang="fr" sz="3900">
                <a:solidFill>
                  <a:srgbClr val="EA8910"/>
                </a:solidFill>
                <a:latin typeface="Open Sans"/>
                <a:ea typeface="Open Sans"/>
                <a:cs typeface="Open Sans"/>
                <a:sym typeface="Open Sans"/>
              </a:rPr>
              <a:t> </a:t>
            </a:r>
            <a:r>
              <a:rPr lang="fr" sz="2800">
                <a:solidFill>
                  <a:schemeClr val="lt1"/>
                </a:solidFill>
                <a:latin typeface="Open Sans"/>
                <a:ea typeface="Open Sans"/>
                <a:cs typeface="Open Sans"/>
                <a:sym typeface="Open Sans"/>
              </a:rPr>
              <a:t>de votre impôt sur le revenu, dans la limite de </a:t>
            </a:r>
            <a:r>
              <a:rPr b="1" lang="fr" sz="3900">
                <a:solidFill>
                  <a:srgbClr val="D95121"/>
                </a:solidFill>
                <a:latin typeface="Open Sans"/>
                <a:ea typeface="Open Sans"/>
                <a:cs typeface="Open Sans"/>
                <a:sym typeface="Open Sans"/>
              </a:rPr>
              <a:t> </a:t>
            </a:r>
            <a:r>
              <a:rPr b="1" lang="fr" sz="3900">
                <a:solidFill>
                  <a:srgbClr val="EA8910"/>
                </a:solidFill>
                <a:latin typeface="Open Sans"/>
                <a:ea typeface="Open Sans"/>
                <a:cs typeface="Open Sans"/>
                <a:sym typeface="Open Sans"/>
              </a:rPr>
              <a:t>20 %</a:t>
            </a:r>
            <a:r>
              <a:rPr lang="fr" sz="2800">
                <a:solidFill>
                  <a:schemeClr val="lt1"/>
                </a:solidFill>
                <a:latin typeface="Open Sans"/>
                <a:ea typeface="Open Sans"/>
                <a:cs typeface="Open Sans"/>
                <a:sym typeface="Open Sans"/>
              </a:rPr>
              <a:t>  de votre revenu imposable.</a:t>
            </a:r>
            <a:endParaRPr sz="2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800">
              <a:solidFill>
                <a:schemeClr val="lt1"/>
              </a:solidFill>
              <a:latin typeface="Open Sans"/>
              <a:ea typeface="Open Sans"/>
              <a:cs typeface="Open Sans"/>
              <a:sym typeface="Open Sans"/>
            </a:endParaRPr>
          </a:p>
        </p:txBody>
      </p:sp>
      <p:pic>
        <p:nvPicPr>
          <p:cNvPr id="83" name="Google Shape;83;p16"/>
          <p:cNvPicPr preferRelativeResize="0"/>
          <p:nvPr/>
        </p:nvPicPr>
        <p:blipFill>
          <a:blip r:embed="rId3">
            <a:alphaModFix/>
          </a:blip>
          <a:stretch>
            <a:fillRect/>
          </a:stretch>
        </p:blipFill>
        <p:spPr>
          <a:xfrm>
            <a:off x="5346000" y="559500"/>
            <a:ext cx="4736550" cy="3146550"/>
          </a:xfrm>
          <a:prstGeom prst="rect">
            <a:avLst/>
          </a:prstGeom>
          <a:noFill/>
          <a:ln>
            <a:noFill/>
          </a:ln>
        </p:spPr>
      </p:pic>
      <p:sp>
        <p:nvSpPr>
          <p:cNvPr id="84" name="Google Shape;84;p16"/>
          <p:cNvSpPr txBox="1"/>
          <p:nvPr/>
        </p:nvSpPr>
        <p:spPr>
          <a:xfrm>
            <a:off x="5651275" y="3993575"/>
            <a:ext cx="45495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Si vous êtes une entreprise française assujettie à l’IR ou l’IS, 60% de votre don au Journal Chrétien est déductible de l’impôt sur les sociétés, dans la limite de 5‰ du chiffre d’affaires. La réduction d’impôts sur le montant excédant ce plafond est reportable sur les 5 années suivant celle du don.</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5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Chaque donateur reçoit immédiatement un reçu fiscal émis par J’aime l’info, une association reconnue d’intérêt général, qui a pour objet le soutien au pluralisme de l’information et la défense d’une presse numérique indépendante et de qualité.</a:t>
            </a:r>
            <a:endParaRPr sz="15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p:nvPr/>
        </p:nvSpPr>
        <p:spPr>
          <a:xfrm>
            <a:off x="7985250" y="3824450"/>
            <a:ext cx="2706900" cy="3735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rot="-818">
            <a:off x="0" y="506550"/>
            <a:ext cx="5042400" cy="6546900"/>
          </a:xfrm>
          <a:prstGeom prst="rect">
            <a:avLst/>
          </a:prstGeom>
          <a:solidFill>
            <a:srgbClr val="7EC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nvSpPr>
        <p:spPr>
          <a:xfrm>
            <a:off x="812925" y="1180100"/>
            <a:ext cx="3754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000">
                <a:solidFill>
                  <a:schemeClr val="lt1"/>
                </a:solidFill>
                <a:latin typeface="Open Sans"/>
                <a:ea typeface="Open Sans"/>
                <a:cs typeface="Open Sans"/>
                <a:sym typeface="Open Sans"/>
              </a:rPr>
              <a:t>Comment faire ?</a:t>
            </a:r>
            <a:endParaRPr b="1" sz="3000">
              <a:solidFill>
                <a:srgbClr val="D95121"/>
              </a:solidFill>
              <a:latin typeface="Open Sans"/>
              <a:ea typeface="Open Sans"/>
              <a:cs typeface="Open Sans"/>
              <a:sym typeface="Open Sans"/>
            </a:endParaRPr>
          </a:p>
        </p:txBody>
      </p:sp>
      <p:sp>
        <p:nvSpPr>
          <p:cNvPr id="92" name="Google Shape;92;p17"/>
          <p:cNvSpPr txBox="1"/>
          <p:nvPr/>
        </p:nvSpPr>
        <p:spPr>
          <a:xfrm>
            <a:off x="812925" y="2100700"/>
            <a:ext cx="33828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900">
                <a:solidFill>
                  <a:schemeClr val="lt1"/>
                </a:solidFill>
                <a:latin typeface="Open Sans"/>
                <a:ea typeface="Open Sans"/>
                <a:cs typeface="Open Sans"/>
                <a:sym typeface="Open Sans"/>
              </a:rPr>
              <a:t>Afin de vous permettre d’exprimer librement votre générosité en soutenant le Journal Chrétien, </a:t>
            </a:r>
            <a:r>
              <a:rPr b="1" lang="fr" sz="1900">
                <a:solidFill>
                  <a:schemeClr val="lt1"/>
                </a:solidFill>
                <a:latin typeface="Open Sans"/>
                <a:ea typeface="Open Sans"/>
                <a:cs typeface="Open Sans"/>
                <a:sym typeface="Open Sans"/>
              </a:rPr>
              <a:t>J’aime l’info</a:t>
            </a:r>
            <a:r>
              <a:rPr lang="fr" sz="1900">
                <a:solidFill>
                  <a:schemeClr val="lt1"/>
                </a:solidFill>
                <a:latin typeface="Open Sans"/>
                <a:ea typeface="Open Sans"/>
                <a:cs typeface="Open Sans"/>
                <a:sym typeface="Open Sans"/>
              </a:rPr>
              <a:t> a ouvert cette page de dons hébergée par la plateforme sécurisée </a:t>
            </a:r>
            <a:r>
              <a:rPr b="1" lang="fr" sz="1900">
                <a:solidFill>
                  <a:schemeClr val="lt1"/>
                </a:solidFill>
                <a:latin typeface="Open Sans"/>
                <a:ea typeface="Open Sans"/>
                <a:cs typeface="Open Sans"/>
                <a:sym typeface="Open Sans"/>
              </a:rPr>
              <a:t>Donorbox.</a:t>
            </a:r>
            <a:endParaRPr b="1"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lt1"/>
                </a:solidFill>
                <a:latin typeface="Open Sans"/>
                <a:ea typeface="Open Sans"/>
                <a:cs typeface="Open Sans"/>
                <a:sym typeface="Open Sans"/>
              </a:rPr>
              <a:t>Effectuez votre don sur Donorbox en trois étapes très simples :</a:t>
            </a:r>
            <a:endParaRPr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lt1"/>
              </a:solidFill>
              <a:latin typeface="Open Sans"/>
              <a:ea typeface="Open Sans"/>
              <a:cs typeface="Open Sans"/>
              <a:sym typeface="Open Sans"/>
            </a:endParaRPr>
          </a:p>
        </p:txBody>
      </p:sp>
      <p:sp>
        <p:nvSpPr>
          <p:cNvPr id="93" name="Google Shape;93;p17"/>
          <p:cNvSpPr/>
          <p:nvPr/>
        </p:nvSpPr>
        <p:spPr>
          <a:xfrm>
            <a:off x="5507450" y="353150"/>
            <a:ext cx="744300" cy="744300"/>
          </a:xfrm>
          <a:prstGeom prst="ellipse">
            <a:avLst/>
          </a:prstGeom>
          <a:solidFill>
            <a:srgbClr val="C3DF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txBox="1"/>
          <p:nvPr/>
        </p:nvSpPr>
        <p:spPr>
          <a:xfrm>
            <a:off x="5668250" y="402050"/>
            <a:ext cx="422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000">
                <a:solidFill>
                  <a:srgbClr val="EA8910"/>
                </a:solidFill>
                <a:latin typeface="Open Sans"/>
                <a:ea typeface="Open Sans"/>
                <a:cs typeface="Open Sans"/>
                <a:sym typeface="Open Sans"/>
              </a:rPr>
              <a:t>1</a:t>
            </a:r>
            <a:endParaRPr b="1" sz="3000">
              <a:solidFill>
                <a:srgbClr val="EA8910"/>
              </a:solidFill>
              <a:latin typeface="Open Sans"/>
              <a:ea typeface="Open Sans"/>
              <a:cs typeface="Open Sans"/>
              <a:sym typeface="Open Sans"/>
            </a:endParaRPr>
          </a:p>
        </p:txBody>
      </p:sp>
      <p:sp>
        <p:nvSpPr>
          <p:cNvPr id="95" name="Google Shape;95;p17"/>
          <p:cNvSpPr txBox="1"/>
          <p:nvPr/>
        </p:nvSpPr>
        <p:spPr>
          <a:xfrm>
            <a:off x="6522225" y="402050"/>
            <a:ext cx="3786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chemeClr val="dk1"/>
                </a:solidFill>
                <a:latin typeface="Open Sans"/>
                <a:ea typeface="Open Sans"/>
                <a:cs typeface="Open Sans"/>
                <a:sym typeface="Open Sans"/>
              </a:rPr>
              <a:t>Choix du montant</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Sur la première page, renseignez le montant de votre don dans la case en choisissant votre devise (euro, dollar, franc Suisse ou Franc CFA).</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Il est souhaitable de cocher la case « Écrivez-nous un commentaire », et si vous le voulez cochez également la case « Affichez votre don et commentez sur le mur des donateurs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fr">
                <a:solidFill>
                  <a:schemeClr val="dk1"/>
                </a:solidFill>
                <a:latin typeface="Open Sans"/>
                <a:ea typeface="Open Sans"/>
                <a:cs typeface="Open Sans"/>
                <a:sym typeface="Open Sans"/>
              </a:rPr>
              <a:t>Puis cliquez sur le bouton « Suivant ».</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96" name="Google Shape;96;p17"/>
          <p:cNvSpPr/>
          <p:nvPr/>
        </p:nvSpPr>
        <p:spPr>
          <a:xfrm>
            <a:off x="5507450" y="4004700"/>
            <a:ext cx="744300" cy="744300"/>
          </a:xfrm>
          <a:prstGeom prst="ellipse">
            <a:avLst/>
          </a:prstGeom>
          <a:solidFill>
            <a:srgbClr val="C3DF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nvSpPr>
        <p:spPr>
          <a:xfrm>
            <a:off x="5668250" y="4053600"/>
            <a:ext cx="422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000">
                <a:solidFill>
                  <a:srgbClr val="EA8910"/>
                </a:solidFill>
                <a:latin typeface="Open Sans"/>
                <a:ea typeface="Open Sans"/>
                <a:cs typeface="Open Sans"/>
                <a:sym typeface="Open Sans"/>
              </a:rPr>
              <a:t>2</a:t>
            </a:r>
            <a:endParaRPr b="1" sz="3000">
              <a:solidFill>
                <a:srgbClr val="EA8910"/>
              </a:solidFill>
              <a:latin typeface="Open Sans"/>
              <a:ea typeface="Open Sans"/>
              <a:cs typeface="Open Sans"/>
              <a:sym typeface="Open Sans"/>
            </a:endParaRPr>
          </a:p>
        </p:txBody>
      </p:sp>
      <p:sp>
        <p:nvSpPr>
          <p:cNvPr id="98" name="Google Shape;98;p17"/>
          <p:cNvSpPr txBox="1"/>
          <p:nvPr/>
        </p:nvSpPr>
        <p:spPr>
          <a:xfrm>
            <a:off x="6522225" y="4053600"/>
            <a:ext cx="3786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chemeClr val="dk1"/>
                </a:solidFill>
                <a:latin typeface="Open Sans"/>
                <a:ea typeface="Open Sans"/>
                <a:cs typeface="Open Sans"/>
                <a:sym typeface="Open Sans"/>
              </a:rPr>
              <a:t>Informations personnelles ou celles de l’entreprise</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rPr lang="fr">
                <a:solidFill>
                  <a:schemeClr val="dk1"/>
                </a:solidFill>
                <a:latin typeface="Open Sans"/>
                <a:ea typeface="Open Sans"/>
                <a:cs typeface="Open Sans"/>
                <a:sym typeface="Open Sans"/>
              </a:rPr>
              <a:t>Afin de recevoir une confirmation de votre paiement et le reçu fiscal, il est nécessaire de renseigner vos coordonnées personnelles (prénom, nom de famille, Email, téléphone, adresse postale) ou celles de la société donatrice si le don est fait par une entreprise.</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fr">
                <a:solidFill>
                  <a:schemeClr val="dk1"/>
                </a:solidFill>
                <a:latin typeface="Open Sans"/>
                <a:ea typeface="Open Sans"/>
                <a:cs typeface="Open Sans"/>
                <a:sym typeface="Open Sans"/>
              </a:rPr>
              <a:t>Ces informations nous permettront de vous identifier et de vous adresser les reçus fiscaux.</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p:nvPr/>
        </p:nvSpPr>
        <p:spPr>
          <a:xfrm>
            <a:off x="7985250" y="3824450"/>
            <a:ext cx="2706900" cy="3735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rot="-818">
            <a:off x="0" y="506550"/>
            <a:ext cx="5042400" cy="6546900"/>
          </a:xfrm>
          <a:prstGeom prst="rect">
            <a:avLst/>
          </a:prstGeom>
          <a:solidFill>
            <a:srgbClr val="7EC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nvSpPr>
        <p:spPr>
          <a:xfrm>
            <a:off x="829800" y="1339625"/>
            <a:ext cx="33828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900">
                <a:solidFill>
                  <a:schemeClr val="lt1"/>
                </a:solidFill>
                <a:latin typeface="Open Sans"/>
                <a:ea typeface="Open Sans"/>
                <a:cs typeface="Open Sans"/>
                <a:sym typeface="Open Sans"/>
              </a:rPr>
              <a:t>À</a:t>
            </a:r>
            <a:r>
              <a:rPr lang="fr" sz="1900">
                <a:solidFill>
                  <a:schemeClr val="lt1"/>
                </a:solidFill>
                <a:latin typeface="Open Sans"/>
                <a:ea typeface="Open Sans"/>
                <a:cs typeface="Open Sans"/>
                <a:sym typeface="Open Sans"/>
              </a:rPr>
              <a:t> ce stade, vous pouvez choisir de « Faire un don anonyme » ou préciser que « Ce don est pour le compte d’une entreprise » si tel est le cas.</a:t>
            </a:r>
            <a:endParaRPr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lt1"/>
                </a:solidFill>
                <a:latin typeface="Open Sans"/>
                <a:ea typeface="Open Sans"/>
                <a:cs typeface="Open Sans"/>
                <a:sym typeface="Open Sans"/>
              </a:rPr>
              <a:t>Cochez aussi la case pour déclarer sur l’honneur que les coordonnées que vous avez mentionnées sont certifiées conformes.</a:t>
            </a:r>
            <a:endParaRPr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fr" sz="1900">
                <a:solidFill>
                  <a:schemeClr val="lt1"/>
                </a:solidFill>
                <a:latin typeface="Open Sans"/>
                <a:ea typeface="Open Sans"/>
                <a:cs typeface="Open Sans"/>
                <a:sym typeface="Open Sans"/>
              </a:rPr>
              <a:t>Cliquez sur le bouton « Suivant ».</a:t>
            </a:r>
            <a:endParaRPr b="1"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lt1"/>
              </a:solidFill>
              <a:latin typeface="Open Sans"/>
              <a:ea typeface="Open Sans"/>
              <a:cs typeface="Open Sans"/>
              <a:sym typeface="Open Sans"/>
            </a:endParaRPr>
          </a:p>
        </p:txBody>
      </p:sp>
      <p:sp>
        <p:nvSpPr>
          <p:cNvPr id="106" name="Google Shape;106;p18"/>
          <p:cNvSpPr/>
          <p:nvPr/>
        </p:nvSpPr>
        <p:spPr>
          <a:xfrm>
            <a:off x="5507450" y="505550"/>
            <a:ext cx="744300" cy="744300"/>
          </a:xfrm>
          <a:prstGeom prst="ellipse">
            <a:avLst/>
          </a:prstGeom>
          <a:solidFill>
            <a:srgbClr val="C3DF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txBox="1"/>
          <p:nvPr/>
        </p:nvSpPr>
        <p:spPr>
          <a:xfrm>
            <a:off x="5668250" y="554450"/>
            <a:ext cx="422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3000">
                <a:solidFill>
                  <a:srgbClr val="EA8910"/>
                </a:solidFill>
                <a:latin typeface="Open Sans"/>
                <a:ea typeface="Open Sans"/>
                <a:cs typeface="Open Sans"/>
                <a:sym typeface="Open Sans"/>
              </a:rPr>
              <a:t>3</a:t>
            </a:r>
            <a:endParaRPr b="1" sz="3000">
              <a:solidFill>
                <a:srgbClr val="EA8910"/>
              </a:solidFill>
              <a:latin typeface="Open Sans"/>
              <a:ea typeface="Open Sans"/>
              <a:cs typeface="Open Sans"/>
              <a:sym typeface="Open Sans"/>
            </a:endParaRPr>
          </a:p>
        </p:txBody>
      </p:sp>
      <p:sp>
        <p:nvSpPr>
          <p:cNvPr id="108" name="Google Shape;108;p18"/>
          <p:cNvSpPr txBox="1"/>
          <p:nvPr/>
        </p:nvSpPr>
        <p:spPr>
          <a:xfrm>
            <a:off x="6522225" y="706850"/>
            <a:ext cx="3786000" cy="631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a:solidFill>
                  <a:schemeClr val="dk1"/>
                </a:solidFill>
                <a:latin typeface="Open Sans"/>
                <a:ea typeface="Open Sans"/>
                <a:cs typeface="Open Sans"/>
                <a:sym typeface="Open Sans"/>
              </a:rPr>
              <a:t>Paiement</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fr">
                <a:solidFill>
                  <a:schemeClr val="dk1"/>
                </a:solidFill>
                <a:latin typeface="Open Sans"/>
                <a:ea typeface="Open Sans"/>
                <a:cs typeface="Open Sans"/>
                <a:sym typeface="Open Sans"/>
              </a:rPr>
              <a:t>Choisissez votre mode de paiement en cliquant sur les icônes « Carte » ou « Prélèvement automatique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fr">
                <a:solidFill>
                  <a:schemeClr val="dk1"/>
                </a:solidFill>
                <a:latin typeface="Open Sans"/>
                <a:ea typeface="Open Sans"/>
                <a:cs typeface="Open Sans"/>
                <a:sym typeface="Open Sans"/>
              </a:rPr>
              <a:t>Renseignez les coordonnées nécessaires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fr">
                <a:solidFill>
                  <a:schemeClr val="dk1"/>
                </a:solidFill>
                <a:latin typeface="Open Sans"/>
                <a:ea typeface="Open Sans"/>
                <a:cs typeface="Open Sans"/>
                <a:sym typeface="Open Sans"/>
              </a:rPr>
              <a:t>Pour le paiement par carte bancaire, vous devez renseigner le numéro de la carte, la date d’expiration et le code de sécurité.</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i="1" lang="fr">
                <a:solidFill>
                  <a:schemeClr val="dk1"/>
                </a:solidFill>
                <a:latin typeface="Open Sans"/>
                <a:ea typeface="Open Sans"/>
                <a:cs typeface="Open Sans"/>
                <a:sym typeface="Open Sans"/>
              </a:rPr>
              <a:t>Pour le paiement par prélèvement automatique, vous devez renseigner l’IBAN de votre compte bancaire.</a:t>
            </a:r>
            <a:endParaRPr i="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317500" lvl="0" marL="457200" rtl="0" algn="l">
              <a:spcBef>
                <a:spcPts val="0"/>
              </a:spcBef>
              <a:spcAft>
                <a:spcPts val="0"/>
              </a:spcAft>
              <a:buClr>
                <a:schemeClr val="dk1"/>
              </a:buClr>
              <a:buSzPts val="1400"/>
              <a:buFont typeface="Open Sans"/>
              <a:buChar char="-"/>
            </a:pPr>
            <a:r>
              <a:rPr lang="fr">
                <a:solidFill>
                  <a:schemeClr val="dk1"/>
                </a:solidFill>
                <a:latin typeface="Open Sans"/>
                <a:ea typeface="Open Sans"/>
                <a:cs typeface="Open Sans"/>
                <a:sym typeface="Open Sans"/>
              </a:rPr>
              <a:t>Cliquez sur le bouton « Faire un don + montant de votre don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fr" sz="1900">
                <a:solidFill>
                  <a:schemeClr val="dk1"/>
                </a:solidFill>
                <a:latin typeface="Open Sans"/>
                <a:ea typeface="Open Sans"/>
                <a:cs typeface="Open Sans"/>
                <a:sym typeface="Open Sans"/>
              </a:rPr>
              <a:t>Un mail vous sera automatiquement envoyé pour confirmer votre opération.</a:t>
            </a:r>
            <a:endParaRPr b="1"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p:nvPr/>
        </p:nvSpPr>
        <p:spPr>
          <a:xfrm>
            <a:off x="7985250" y="3824450"/>
            <a:ext cx="2706900" cy="3735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rot="-818">
            <a:off x="0" y="506550"/>
            <a:ext cx="5042400" cy="6546900"/>
          </a:xfrm>
          <a:prstGeom prst="rect">
            <a:avLst/>
          </a:prstGeom>
          <a:solidFill>
            <a:srgbClr val="EA89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txBox="1"/>
          <p:nvPr/>
        </p:nvSpPr>
        <p:spPr>
          <a:xfrm>
            <a:off x="829800" y="1153250"/>
            <a:ext cx="3382800" cy="541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3000">
                <a:solidFill>
                  <a:schemeClr val="lt1"/>
                </a:solidFill>
                <a:latin typeface="Open Sans"/>
                <a:ea typeface="Open Sans"/>
                <a:cs typeface="Open Sans"/>
                <a:sym typeface="Open Sans"/>
              </a:rPr>
              <a:t>Effectuez votre don par virement bancaire ou par chèque</a:t>
            </a:r>
            <a:endParaRPr b="1" sz="30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lt1"/>
                </a:solidFill>
                <a:latin typeface="Open Sans"/>
                <a:ea typeface="Open Sans"/>
                <a:cs typeface="Open Sans"/>
                <a:sym typeface="Open Sans"/>
              </a:rPr>
              <a:t>Paiement par chèque</a:t>
            </a:r>
            <a:endParaRPr sz="19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lt1"/>
                </a:solidFill>
                <a:latin typeface="Open Sans"/>
                <a:ea typeface="Open Sans"/>
                <a:cs typeface="Open Sans"/>
                <a:sym typeface="Open Sans"/>
              </a:rPr>
              <a:t>En plus des options de paiement proposées ici sur Donorbox, vous pouvez aussi choisir de verser votre don en nous adressant un chèque libellé à l’ordre de :</a:t>
            </a:r>
            <a:endParaRPr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lt1"/>
              </a:solidFill>
              <a:latin typeface="Open Sans"/>
              <a:ea typeface="Open Sans"/>
              <a:cs typeface="Open Sans"/>
              <a:sym typeface="Open Sans"/>
            </a:endParaRPr>
          </a:p>
        </p:txBody>
      </p:sp>
      <p:sp>
        <p:nvSpPr>
          <p:cNvPr id="116" name="Google Shape;116;p19"/>
          <p:cNvSpPr txBox="1"/>
          <p:nvPr/>
        </p:nvSpPr>
        <p:spPr>
          <a:xfrm>
            <a:off x="5947200" y="1414850"/>
            <a:ext cx="42537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Le Journal Chrétien - J’aime l’info</a:t>
            </a:r>
            <a:endParaRPr sz="1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10-14 rue Jean Perrin</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rPr lang="fr" sz="1900">
                <a:solidFill>
                  <a:schemeClr val="dk1"/>
                </a:solidFill>
                <a:latin typeface="Open Sans"/>
                <a:ea typeface="Open Sans"/>
                <a:cs typeface="Open Sans"/>
                <a:sym typeface="Open Sans"/>
              </a:rPr>
              <a:t>17000 La Rochelle, France</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fr">
                <a:solidFill>
                  <a:schemeClr val="dk1"/>
                </a:solidFill>
                <a:latin typeface="Open Sans"/>
                <a:ea typeface="Open Sans"/>
                <a:cs typeface="Open Sans"/>
                <a:sym typeface="Open Sans"/>
              </a:rPr>
              <a:t>Paiement par virement bancaire</a:t>
            </a:r>
            <a:endParaRPr b="1" i="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i="1" lang="fr">
                <a:solidFill>
                  <a:schemeClr val="dk1"/>
                </a:solidFill>
                <a:latin typeface="Open Sans"/>
                <a:ea typeface="Open Sans"/>
                <a:cs typeface="Open Sans"/>
                <a:sym typeface="Open Sans"/>
              </a:rPr>
              <a:t>Vous pouvez faire votre virement SEPA en adressant votre paiement à J’aime L’info pour qu’il soit éligible à une déduction fiscale, en précisant « don au Journal Chrétien » :</a:t>
            </a:r>
            <a:endParaRPr b="1" i="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J’aime L’info</a:t>
            </a:r>
            <a:endParaRPr sz="1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226 rue Saint-Denis</a:t>
            </a:r>
            <a:endParaRPr sz="1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75002 Paris</a:t>
            </a:r>
            <a:endParaRPr sz="1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fr" sz="1900">
                <a:solidFill>
                  <a:schemeClr val="dk1"/>
                </a:solidFill>
                <a:latin typeface="Open Sans"/>
                <a:ea typeface="Open Sans"/>
                <a:cs typeface="Open Sans"/>
                <a:sym typeface="Open Sans"/>
              </a:rPr>
              <a:t>IBAN : FR1240031000010000388072S04</a:t>
            </a:r>
            <a:endParaRPr b="1"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558251" y="-163325"/>
            <a:ext cx="11570877" cy="7723324"/>
          </a:xfrm>
          <a:prstGeom prst="rect">
            <a:avLst/>
          </a:prstGeom>
          <a:noFill/>
          <a:ln>
            <a:noFill/>
          </a:ln>
        </p:spPr>
      </p:pic>
      <p:sp>
        <p:nvSpPr>
          <p:cNvPr id="122" name="Google Shape;122;p20"/>
          <p:cNvSpPr/>
          <p:nvPr/>
        </p:nvSpPr>
        <p:spPr>
          <a:xfrm>
            <a:off x="-623325" y="-172250"/>
            <a:ext cx="6528300" cy="7881300"/>
          </a:xfrm>
          <a:prstGeom prst="rect">
            <a:avLst/>
          </a:prstGeom>
          <a:solidFill>
            <a:srgbClr val="FFFFFF">
              <a:alpha val="287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nvSpPr>
        <p:spPr>
          <a:xfrm>
            <a:off x="1038550" y="1382025"/>
            <a:ext cx="5052600" cy="44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6400">
                <a:solidFill>
                  <a:srgbClr val="7EC6E2"/>
                </a:solidFill>
                <a:latin typeface="Open Sans"/>
                <a:ea typeface="Open Sans"/>
                <a:cs typeface="Open Sans"/>
                <a:sym typeface="Open Sans"/>
              </a:rPr>
              <a:t>Merci infiniment pour votre soutien</a:t>
            </a:r>
            <a:endParaRPr b="1" sz="6400">
              <a:solidFill>
                <a:srgbClr val="7EC6E2"/>
              </a:solidFill>
              <a:latin typeface="Open Sans"/>
              <a:ea typeface="Open Sans"/>
              <a:cs typeface="Open Sans"/>
              <a:sym typeface="Open Sans"/>
            </a:endParaRPr>
          </a:p>
          <a:p>
            <a:pPr indent="0" lvl="0" marL="0" rtl="0" algn="l">
              <a:spcBef>
                <a:spcPts val="0"/>
              </a:spcBef>
              <a:spcAft>
                <a:spcPts val="0"/>
              </a:spcAft>
              <a:buNone/>
            </a:pPr>
            <a:r>
              <a:rPr lang="fr" sz="2000">
                <a:solidFill>
                  <a:srgbClr val="EA8910"/>
                </a:solidFill>
                <a:latin typeface="Open Sans"/>
                <a:ea typeface="Open Sans"/>
                <a:cs typeface="Open Sans"/>
                <a:sym typeface="Open Sans"/>
              </a:rPr>
              <a:t>L’équipe du journal Chrétien</a:t>
            </a:r>
            <a:endParaRPr sz="2000">
              <a:solidFill>
                <a:srgbClr val="EA891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